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7010400" cy="9296400"/>
  <p:embeddedFontLst>
    <p:embeddedFont>
      <p:font typeface="Palatino Linotyp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0" roundtripDataSignature="AMtx7mhiUzUJ9fPZpHJ7oMKO0HL/0euM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66BAD6-60C4-478F-BDB1-DA14FC3CDDD8}">
  <a:tblStyle styleId="{0266BAD6-60C4-478F-BDB1-DA14FC3CDD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alatinoLinotype-regular.fntdata"/><Relationship Id="rId25" Type="http://schemas.openxmlformats.org/officeDocument/2006/relationships/slide" Target="slides/slide19.xml"/><Relationship Id="rId28" Type="http://schemas.openxmlformats.org/officeDocument/2006/relationships/font" Target="fonts/PalatinoLinotype-italic.fntdata"/><Relationship Id="rId27" Type="http://schemas.openxmlformats.org/officeDocument/2006/relationships/font" Target="fonts/PalatinoLinotype-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alatinoLinotype-boldItalic.fntdata"/><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038648" cy="4651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135" y="0"/>
            <a:ext cx="3038648" cy="4651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8829675"/>
            <a:ext cx="3038648" cy="4651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 name="Google Shape;76;p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 name="Google Shape;158;p1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72e48926c_0_19: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72e48926c_0_19: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1072e48926c_0_19: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72e48926c_0_3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72e48926c_0_32: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g1072e48926c_0_32: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72e48926c_0_5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72e48926c_0_52: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1072e48926c_0_52: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p1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p1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4: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p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p16: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p17: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p1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3: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 name="Google Shape;83;p3: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5a04b1313_0_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5a04b1313_0_6: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 name="Google Shape;94;g105a04b1313_0_6: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7: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7" name="Google Shape;107;p7: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5a04b1313_0_2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5a04b1313_0_22: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 name="Google Shape;117;g105a04b1313_0_22: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 name="Google Shape;126;p10: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72e48926c_0_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72e48926c_0_1: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 name="Google Shape;133;g1072e48926c_0_1: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2" name="Google Shape;142;p6: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8: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2" name="Google Shape;152;p8: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2"/>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66FF"/>
              </a:buClr>
              <a:buSzPts val="4400"/>
              <a:buFont typeface="Calibri"/>
              <a:buNone/>
              <a:defRPr>
                <a:solidFill>
                  <a:srgbClr val="0066F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2"/>
          <p:cNvSpPr txBox="1"/>
          <p:nvPr>
            <p:ph idx="1" type="body"/>
          </p:nvPr>
        </p:nvSpPr>
        <p:spPr>
          <a:xfrm>
            <a:off x="838200" y="1295400"/>
            <a:ext cx="10515600" cy="488156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Char char="•"/>
              <a:defRPr>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Char char="•"/>
              <a:defRPr>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Char char="•"/>
              <a:defRPr>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Char char="•"/>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22"/>
          <p:cNvSpPr/>
          <p:nvPr/>
        </p:nvSpPr>
        <p:spPr>
          <a:xfrm>
            <a:off x="0" y="838201"/>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5"/>
          <p:cNvSpPr txBox="1"/>
          <p:nvPr>
            <p:ph type="title"/>
          </p:nvPr>
        </p:nvSpPr>
        <p:spPr>
          <a:xfrm>
            <a:off x="838200" y="118443"/>
            <a:ext cx="10515600" cy="9302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7"/>
          <p:cNvSpPr txBox="1"/>
          <p:nvPr>
            <p:ph type="title"/>
          </p:nvPr>
        </p:nvSpPr>
        <p:spPr>
          <a:xfrm>
            <a:off x="838200" y="118443"/>
            <a:ext cx="10515600" cy="9302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66FF"/>
              </a:buClr>
              <a:buSzPts val="4400"/>
              <a:buFont typeface="Calibri"/>
              <a:buNone/>
              <a:defRPr>
                <a:solidFill>
                  <a:srgbClr val="0066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9"/>
          <p:cNvSpPr/>
          <p:nvPr>
            <p:ph idx="2" type="pic"/>
          </p:nvPr>
        </p:nvSpPr>
        <p:spPr>
          <a:xfrm>
            <a:off x="5183188" y="987425"/>
            <a:ext cx="6172200" cy="4873625"/>
          </a:xfrm>
          <a:prstGeom prst="rect">
            <a:avLst/>
          </a:prstGeom>
          <a:noFill/>
          <a:ln>
            <a:noFill/>
          </a:ln>
        </p:spPr>
      </p:sp>
      <p:sp>
        <p:nvSpPr>
          <p:cNvPr id="70" name="Google Shape;7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838200" y="118443"/>
            <a:ext cx="10515600" cy="9302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838200" y="1295400"/>
            <a:ext cx="10515600" cy="48815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0"/>
          <p:cNvPicPr preferRelativeResize="0"/>
          <p:nvPr/>
        </p:nvPicPr>
        <p:blipFill rotWithShape="1">
          <a:blip r:embed="rId1">
            <a:alphaModFix/>
          </a:blip>
          <a:srcRect b="0" l="0" r="0" t="0"/>
          <a:stretch/>
        </p:blipFill>
        <p:spPr>
          <a:xfrm>
            <a:off x="11140888" y="304800"/>
            <a:ext cx="670112" cy="990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rive.google.com/drive/folders/1Hg4Uwqnfig91QG3UD1gCjDuNS8Y6Rj2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lab.research.google.com/drive/1tGXZ_cpsN1lQZr6nDDx5tmZHsKt4uVgo" TargetMode="External"/><Relationship Id="rId4" Type="http://schemas.openxmlformats.org/officeDocument/2006/relationships/hyperlink" Target="https://colab.research.google.com/drive/1nRv-nc6XSrEjrtelcIzjXJNteNX-Ylu-" TargetMode="External"/><Relationship Id="rId5" Type="http://schemas.openxmlformats.org/officeDocument/2006/relationships/hyperlink" Target="https://colab.research.google.com/drive/1tF4UwyH38m4weKay_WTLG5GG51eiz2t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
          <p:cNvSpPr/>
          <p:nvPr/>
        </p:nvSpPr>
        <p:spPr>
          <a:xfrm>
            <a:off x="2133600" y="914400"/>
            <a:ext cx="7924800" cy="243143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dk1"/>
                </a:solidFill>
                <a:latin typeface="Trebuchet MS"/>
                <a:ea typeface="Trebuchet MS"/>
                <a:cs typeface="Trebuchet MS"/>
                <a:sym typeface="Trebuchet MS"/>
              </a:rPr>
              <a:t>UE18CS390B – Capstone Project Phase – 2</a:t>
            </a:r>
            <a:endParaRPr/>
          </a:p>
          <a:p>
            <a:pPr indent="0" lvl="0" marL="0" marR="0" rtl="0" algn="ctr">
              <a:spcBef>
                <a:spcPts val="0"/>
              </a:spcBef>
              <a:spcAft>
                <a:spcPts val="0"/>
              </a:spcAft>
              <a:buNone/>
            </a:pPr>
            <a:r>
              <a:t/>
            </a:r>
            <a:endParaRPr b="0" i="0" sz="2800" u="none" cap="none" strike="noStrike">
              <a:solidFill>
                <a:schemeClr val="dk1"/>
              </a:solidFill>
              <a:latin typeface="Trebuchet MS"/>
              <a:ea typeface="Trebuchet MS"/>
              <a:cs typeface="Trebuchet MS"/>
              <a:sym typeface="Trebuchet MS"/>
            </a:endParaRPr>
          </a:p>
          <a:p>
            <a:pPr indent="0" lvl="0" marL="0" marR="0" rtl="0" algn="ctr">
              <a:spcBef>
                <a:spcPts val="0"/>
              </a:spcBef>
              <a:spcAft>
                <a:spcPts val="0"/>
              </a:spcAft>
              <a:buNone/>
            </a:pPr>
            <a:r>
              <a:rPr b="1" i="0" lang="en-US" sz="3200" u="none" cap="none" strike="noStrike">
                <a:solidFill>
                  <a:srgbClr val="FF0000"/>
                </a:solidFill>
                <a:latin typeface="Trebuchet MS"/>
                <a:ea typeface="Trebuchet MS"/>
                <a:cs typeface="Trebuchet MS"/>
                <a:sym typeface="Trebuchet MS"/>
              </a:rPr>
              <a:t>SEMESTER - VII </a:t>
            </a:r>
            <a:endParaRPr b="1" i="0" sz="3200" u="none" cap="none" strike="noStrike">
              <a:solidFill>
                <a:srgbClr val="FF0000"/>
              </a:solidFill>
              <a:latin typeface="Trebuchet MS"/>
              <a:ea typeface="Trebuchet MS"/>
              <a:cs typeface="Trebuchet MS"/>
              <a:sym typeface="Trebuchet MS"/>
            </a:endParaRPr>
          </a:p>
          <a:p>
            <a:pPr indent="0" lvl="0" marL="0" marR="0" rtl="0" algn="ctr">
              <a:spcBef>
                <a:spcPts val="0"/>
              </a:spcBef>
              <a:spcAft>
                <a:spcPts val="0"/>
              </a:spcAft>
              <a:buNone/>
            </a:pPr>
            <a:r>
              <a:t/>
            </a:r>
            <a:endParaRPr b="1" i="0" sz="3200" u="none" cap="none" strike="noStrike">
              <a:solidFill>
                <a:srgbClr val="FF0000"/>
              </a:solidFill>
              <a:latin typeface="Trebuchet MS"/>
              <a:ea typeface="Trebuchet MS"/>
              <a:cs typeface="Trebuchet MS"/>
              <a:sym typeface="Trebuchet MS"/>
            </a:endParaRPr>
          </a:p>
          <a:p>
            <a:pPr indent="0" lvl="0" marL="0" marR="0" rtl="0" algn="ctr">
              <a:spcBef>
                <a:spcPts val="0"/>
              </a:spcBef>
              <a:spcAft>
                <a:spcPts val="0"/>
              </a:spcAft>
              <a:buNone/>
            </a:pPr>
            <a:r>
              <a:rPr b="1" i="0" lang="en-US" sz="3200" u="none" cap="none" strike="noStrike">
                <a:solidFill>
                  <a:srgbClr val="FF0000"/>
                </a:solidFill>
                <a:latin typeface="Trebuchet MS"/>
                <a:ea typeface="Trebuchet MS"/>
                <a:cs typeface="Trebuchet MS"/>
                <a:sym typeface="Trebuchet MS"/>
              </a:rPr>
              <a:t>END SEMESTER ASSESSMENT </a:t>
            </a:r>
            <a:endParaRPr/>
          </a:p>
        </p:txBody>
      </p:sp>
      <p:sp>
        <p:nvSpPr>
          <p:cNvPr id="79" name="Google Shape;79;p1"/>
          <p:cNvSpPr txBox="1"/>
          <p:nvPr/>
        </p:nvSpPr>
        <p:spPr>
          <a:xfrm>
            <a:off x="880425" y="3352800"/>
            <a:ext cx="10642200" cy="13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0033CC"/>
                </a:solidFill>
                <a:latin typeface="Trebuchet MS"/>
                <a:ea typeface="Trebuchet MS"/>
                <a:cs typeface="Trebuchet MS"/>
                <a:sym typeface="Trebuchet MS"/>
              </a:rPr>
              <a:t>Project Title   :  </a:t>
            </a:r>
            <a:r>
              <a:rPr lang="en-US" sz="2500">
                <a:solidFill>
                  <a:srgbClr val="0033CC"/>
                </a:solidFill>
                <a:latin typeface="Trebuchet MS"/>
                <a:ea typeface="Trebuchet MS"/>
                <a:cs typeface="Trebuchet MS"/>
                <a:sym typeface="Trebuchet MS"/>
              </a:rPr>
              <a:t> </a:t>
            </a:r>
            <a:r>
              <a:rPr b="1" lang="en-US" sz="2100">
                <a:solidFill>
                  <a:srgbClr val="0033CC"/>
                </a:solidFill>
                <a:latin typeface="Trebuchet MS"/>
                <a:ea typeface="Trebuchet MS"/>
                <a:cs typeface="Trebuchet MS"/>
                <a:sym typeface="Trebuchet MS"/>
              </a:rPr>
              <a:t>Detecting Security Vulnerabilities using Machine learning models </a:t>
            </a:r>
            <a:r>
              <a:rPr lang="en-US" sz="2100">
                <a:solidFill>
                  <a:srgbClr val="0033CC"/>
                </a:solidFill>
                <a:latin typeface="Trebuchet MS"/>
                <a:ea typeface="Trebuchet MS"/>
                <a:cs typeface="Trebuchet MS"/>
                <a:sym typeface="Trebuchet MS"/>
              </a:rPr>
              <a:t>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rgbClr val="000000"/>
              </a:buClr>
              <a:buFont typeface="Arial"/>
              <a:buNone/>
            </a:pPr>
            <a:r>
              <a:rPr lang="en-US" sz="2400">
                <a:solidFill>
                  <a:srgbClr val="0033CC"/>
                </a:solidFill>
                <a:latin typeface="Trebuchet MS"/>
                <a:ea typeface="Trebuchet MS"/>
                <a:cs typeface="Trebuchet MS"/>
                <a:sym typeface="Trebuchet MS"/>
              </a:rPr>
              <a:t>Project ID       :    </a:t>
            </a:r>
            <a:r>
              <a:rPr b="1" lang="en-US" sz="2400">
                <a:solidFill>
                  <a:srgbClr val="0033CC"/>
                </a:solidFill>
                <a:latin typeface="Trebuchet MS"/>
                <a:ea typeface="Trebuchet MS"/>
                <a:cs typeface="Trebuchet MS"/>
                <a:sym typeface="Trebuchet MS"/>
              </a:rPr>
              <a:t>  PW22VJ01</a:t>
            </a:r>
            <a:endParaRPr b="1" sz="2400">
              <a:solidFill>
                <a:srgbClr val="0033CC"/>
              </a:solidFill>
              <a:latin typeface="Trebuchet MS"/>
              <a:ea typeface="Trebuchet MS"/>
              <a:cs typeface="Trebuchet MS"/>
              <a:sym typeface="Trebuchet MS"/>
            </a:endParaRPr>
          </a:p>
          <a:p>
            <a:pPr indent="0" lvl="0" marL="0" rtl="0" algn="l">
              <a:spcBef>
                <a:spcPts val="0"/>
              </a:spcBef>
              <a:spcAft>
                <a:spcPts val="0"/>
              </a:spcAft>
              <a:buClr>
                <a:srgbClr val="000000"/>
              </a:buClr>
              <a:buFont typeface="Arial"/>
              <a:buNone/>
            </a:pPr>
            <a:r>
              <a:rPr lang="en-US" sz="2400">
                <a:solidFill>
                  <a:srgbClr val="0033CC"/>
                </a:solidFill>
                <a:latin typeface="Trebuchet MS"/>
                <a:ea typeface="Trebuchet MS"/>
                <a:cs typeface="Trebuchet MS"/>
                <a:sym typeface="Trebuchet MS"/>
              </a:rPr>
              <a:t>Project Guide :      Prof. Vinay Joshi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rgbClr val="000000"/>
              </a:buClr>
              <a:buFont typeface="Arial"/>
              <a:buNone/>
            </a:pPr>
            <a:r>
              <a:rPr lang="en-US" sz="2400">
                <a:solidFill>
                  <a:srgbClr val="0033CC"/>
                </a:solidFill>
                <a:latin typeface="Trebuchet MS"/>
                <a:ea typeface="Trebuchet MS"/>
                <a:cs typeface="Trebuchet MS"/>
                <a:sym typeface="Trebuchet MS"/>
              </a:rPr>
              <a:t>Project Team  : 	 Rohit Vishwakarma       - PES1201800152</a:t>
            </a:r>
            <a:endParaRPr sz="2400">
              <a:solidFill>
                <a:srgbClr val="0033CC"/>
              </a:solidFill>
              <a:latin typeface="Trebuchet MS"/>
              <a:ea typeface="Trebuchet MS"/>
              <a:cs typeface="Trebuchet MS"/>
              <a:sym typeface="Trebuchet MS"/>
            </a:endParaRPr>
          </a:p>
          <a:p>
            <a:pPr indent="457200" lvl="0" marL="1828800" rtl="0" algn="l">
              <a:spcBef>
                <a:spcPts val="0"/>
              </a:spcBef>
              <a:spcAft>
                <a:spcPts val="0"/>
              </a:spcAft>
              <a:buClr>
                <a:srgbClr val="000000"/>
              </a:buClr>
              <a:buFont typeface="Arial"/>
              <a:buNone/>
            </a:pPr>
            <a:r>
              <a:rPr lang="en-US" sz="2400">
                <a:solidFill>
                  <a:srgbClr val="0033CC"/>
                </a:solidFill>
                <a:latin typeface="Trebuchet MS"/>
                <a:ea typeface="Trebuchet MS"/>
                <a:cs typeface="Trebuchet MS"/>
                <a:sym typeface="Trebuchet MS"/>
              </a:rPr>
              <a:t>Sreekanth R Gunishetty - PES1201801467</a:t>
            </a:r>
            <a:endParaRPr sz="2400">
              <a:solidFill>
                <a:srgbClr val="0033CC"/>
              </a:solidFill>
              <a:latin typeface="Trebuchet MS"/>
              <a:ea typeface="Trebuchet MS"/>
              <a:cs typeface="Trebuchet MS"/>
              <a:sym typeface="Trebuchet MS"/>
            </a:endParaRPr>
          </a:p>
          <a:p>
            <a:pPr indent="457200" lvl="0" marL="1828800" rtl="0" algn="l">
              <a:spcBef>
                <a:spcPts val="0"/>
              </a:spcBef>
              <a:spcAft>
                <a:spcPts val="0"/>
              </a:spcAft>
              <a:buClr>
                <a:srgbClr val="000000"/>
              </a:buClr>
              <a:buFont typeface="Arial"/>
              <a:buNone/>
            </a:pPr>
            <a:r>
              <a:rPr lang="en-US" sz="2400">
                <a:solidFill>
                  <a:srgbClr val="0033CC"/>
                </a:solidFill>
                <a:latin typeface="Trebuchet MS"/>
                <a:ea typeface="Trebuchet MS"/>
                <a:cs typeface="Trebuchet MS"/>
                <a:sym typeface="Trebuchet MS"/>
              </a:rPr>
              <a:t>Shamanth R Rao            - PES1201801699</a:t>
            </a:r>
            <a:endParaRPr sz="2400">
              <a:solidFill>
                <a:srgbClr val="0033CC"/>
              </a:solidFill>
              <a:latin typeface="Trebuchet MS"/>
              <a:ea typeface="Trebuchet MS"/>
              <a:cs typeface="Trebuchet MS"/>
              <a:sym typeface="Trebuchet MS"/>
            </a:endParaRPr>
          </a:p>
          <a:p>
            <a:pPr indent="457200" lvl="0" marL="1828800" rtl="0" algn="l">
              <a:spcBef>
                <a:spcPts val="0"/>
              </a:spcBef>
              <a:spcAft>
                <a:spcPts val="0"/>
              </a:spcAft>
              <a:buClr>
                <a:srgbClr val="000000"/>
              </a:buClr>
              <a:buFont typeface="Arial"/>
              <a:buNone/>
            </a:pPr>
            <a:r>
              <a:rPr lang="en-US" sz="2400">
                <a:solidFill>
                  <a:srgbClr val="0033CC"/>
                </a:solidFill>
                <a:latin typeface="Trebuchet MS"/>
                <a:ea typeface="Trebuchet MS"/>
                <a:cs typeface="Trebuchet MS"/>
                <a:sym typeface="Trebuchet MS"/>
              </a:rPr>
              <a:t>Anil M S                        - PES1201801866  </a:t>
            </a:r>
            <a:endParaRPr sz="2000">
              <a:solidFill>
                <a:srgbClr val="0033CC"/>
              </a:solidFill>
            </a:endParaRPr>
          </a:p>
          <a:p>
            <a:pPr indent="0" lvl="0" marL="0" marR="0" rtl="0" algn="ctr">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t/>
            </a:r>
            <a:endParaRPr b="0" i="0" sz="2400" u="none" cap="none" strike="noStrike">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t/>
            </a:r>
            <a:endParaRPr b="0" i="0" sz="2400" u="none" cap="none" strike="noStrike">
              <a:solidFill>
                <a:srgbClr val="0033CC"/>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a:latin typeface="Palatino Linotype"/>
                <a:ea typeface="Palatino Linotype"/>
                <a:cs typeface="Palatino Linotype"/>
                <a:sym typeface="Palatino Linotype"/>
              </a:rPr>
              <a:t>Results and Discussion</a:t>
            </a:r>
            <a:endParaRPr b="1">
              <a:latin typeface="Palatino Linotype"/>
              <a:ea typeface="Palatino Linotype"/>
              <a:cs typeface="Palatino Linotype"/>
              <a:sym typeface="Palatino Linotype"/>
            </a:endParaRPr>
          </a:p>
        </p:txBody>
      </p:sp>
      <p:sp>
        <p:nvSpPr>
          <p:cNvPr id="161" name="Google Shape;161;p12"/>
          <p:cNvSpPr txBox="1"/>
          <p:nvPr/>
        </p:nvSpPr>
        <p:spPr>
          <a:xfrm>
            <a:off x="2712850" y="977800"/>
            <a:ext cx="6215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rgbClr val="4A86E8"/>
                </a:solidFill>
                <a:latin typeface="Palatino Linotype"/>
                <a:ea typeface="Palatino Linotype"/>
                <a:cs typeface="Palatino Linotype"/>
                <a:sym typeface="Palatino Linotype"/>
              </a:rPr>
              <a:t>Breach in terms of use</a:t>
            </a:r>
            <a:endParaRPr b="1" sz="2600">
              <a:solidFill>
                <a:srgbClr val="4A86E8"/>
              </a:solidFill>
              <a:latin typeface="Palatino Linotype"/>
              <a:ea typeface="Palatino Linotype"/>
              <a:cs typeface="Palatino Linotype"/>
              <a:sym typeface="Palatino Linotype"/>
            </a:endParaRPr>
          </a:p>
        </p:txBody>
      </p:sp>
      <p:sp>
        <p:nvSpPr>
          <p:cNvPr id="162" name="Google Shape;162;p12"/>
          <p:cNvSpPr txBox="1"/>
          <p:nvPr/>
        </p:nvSpPr>
        <p:spPr>
          <a:xfrm>
            <a:off x="914400" y="6175450"/>
            <a:ext cx="401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Georgia"/>
                <a:ea typeface="Georgia"/>
                <a:cs typeface="Georgia"/>
                <a:sym typeface="Georgia"/>
              </a:rPr>
              <a:t>Cluster Based Local Outlier Factor</a:t>
            </a:r>
            <a:endParaRPr b="1" sz="1700">
              <a:latin typeface="Georgia"/>
              <a:ea typeface="Georgia"/>
              <a:cs typeface="Georgia"/>
              <a:sym typeface="Georgia"/>
            </a:endParaRPr>
          </a:p>
        </p:txBody>
      </p:sp>
      <p:pic>
        <p:nvPicPr>
          <p:cNvPr id="163" name="Google Shape;163;p12"/>
          <p:cNvPicPr preferRelativeResize="0"/>
          <p:nvPr/>
        </p:nvPicPr>
        <p:blipFill>
          <a:blip r:embed="rId3">
            <a:alphaModFix/>
          </a:blip>
          <a:stretch>
            <a:fillRect/>
          </a:stretch>
        </p:blipFill>
        <p:spPr>
          <a:xfrm>
            <a:off x="533400" y="1622500"/>
            <a:ext cx="4619625" cy="4552950"/>
          </a:xfrm>
          <a:prstGeom prst="rect">
            <a:avLst/>
          </a:prstGeom>
          <a:noFill/>
          <a:ln>
            <a:noFill/>
          </a:ln>
        </p:spPr>
      </p:pic>
      <p:sp>
        <p:nvSpPr>
          <p:cNvPr id="164" name="Google Shape;164;p12"/>
          <p:cNvSpPr txBox="1"/>
          <p:nvPr/>
        </p:nvSpPr>
        <p:spPr>
          <a:xfrm>
            <a:off x="6629400" y="6099250"/>
            <a:ext cx="410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Georgia"/>
                <a:ea typeface="Georgia"/>
                <a:cs typeface="Georgia"/>
                <a:sym typeface="Georgia"/>
              </a:rPr>
              <a:t>Histogram Based Outlier Detection</a:t>
            </a:r>
            <a:endParaRPr b="1" sz="1700">
              <a:latin typeface="Georgia"/>
              <a:ea typeface="Georgia"/>
              <a:cs typeface="Georgia"/>
              <a:sym typeface="Georgia"/>
            </a:endParaRPr>
          </a:p>
        </p:txBody>
      </p:sp>
      <p:pic>
        <p:nvPicPr>
          <p:cNvPr id="165" name="Google Shape;165;p12"/>
          <p:cNvPicPr preferRelativeResize="0"/>
          <p:nvPr/>
        </p:nvPicPr>
        <p:blipFill>
          <a:blip r:embed="rId4">
            <a:alphaModFix/>
          </a:blip>
          <a:stretch>
            <a:fillRect/>
          </a:stretch>
        </p:blipFill>
        <p:spPr>
          <a:xfrm>
            <a:off x="6296025" y="1622500"/>
            <a:ext cx="4572000" cy="4524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072e48926c_0_19"/>
          <p:cNvSpPr txBox="1"/>
          <p:nvPr>
            <p:ph type="title"/>
          </p:nvPr>
        </p:nvSpPr>
        <p:spPr>
          <a:xfrm>
            <a:off x="8382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Palatino Linotype"/>
                <a:ea typeface="Palatino Linotype"/>
                <a:cs typeface="Palatino Linotype"/>
                <a:sym typeface="Palatino Linotype"/>
              </a:rPr>
              <a:t>Results and Discussion</a:t>
            </a:r>
            <a:endParaRPr b="1">
              <a:latin typeface="Palatino Linotype"/>
              <a:ea typeface="Palatino Linotype"/>
              <a:cs typeface="Palatino Linotype"/>
              <a:sym typeface="Palatino Linotype"/>
            </a:endParaRPr>
          </a:p>
        </p:txBody>
      </p:sp>
      <p:sp>
        <p:nvSpPr>
          <p:cNvPr id="172" name="Google Shape;172;g1072e48926c_0_19"/>
          <p:cNvSpPr txBox="1"/>
          <p:nvPr/>
        </p:nvSpPr>
        <p:spPr>
          <a:xfrm>
            <a:off x="2712850" y="977800"/>
            <a:ext cx="6215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rgbClr val="4A86E8"/>
                </a:solidFill>
                <a:latin typeface="Palatino Linotype"/>
                <a:ea typeface="Palatino Linotype"/>
                <a:cs typeface="Palatino Linotype"/>
                <a:sym typeface="Palatino Linotype"/>
              </a:rPr>
              <a:t>Breach in terms of use</a:t>
            </a:r>
            <a:endParaRPr b="1" sz="2600">
              <a:solidFill>
                <a:srgbClr val="4A86E8"/>
              </a:solidFill>
              <a:latin typeface="Palatino Linotype"/>
              <a:ea typeface="Palatino Linotype"/>
              <a:cs typeface="Palatino Linotype"/>
              <a:sym typeface="Palatino Linotype"/>
            </a:endParaRPr>
          </a:p>
        </p:txBody>
      </p:sp>
      <p:pic>
        <p:nvPicPr>
          <p:cNvPr id="173" name="Google Shape;173;g1072e48926c_0_19"/>
          <p:cNvPicPr preferRelativeResize="0"/>
          <p:nvPr/>
        </p:nvPicPr>
        <p:blipFill>
          <a:blip r:embed="rId3">
            <a:alphaModFix/>
          </a:blip>
          <a:stretch>
            <a:fillRect/>
          </a:stretch>
        </p:blipFill>
        <p:spPr>
          <a:xfrm>
            <a:off x="976325" y="1470100"/>
            <a:ext cx="4900600" cy="4822900"/>
          </a:xfrm>
          <a:prstGeom prst="rect">
            <a:avLst/>
          </a:prstGeom>
          <a:noFill/>
          <a:ln>
            <a:noFill/>
          </a:ln>
        </p:spPr>
      </p:pic>
      <p:pic>
        <p:nvPicPr>
          <p:cNvPr id="174" name="Google Shape;174;g1072e48926c_0_19"/>
          <p:cNvPicPr preferRelativeResize="0"/>
          <p:nvPr/>
        </p:nvPicPr>
        <p:blipFill>
          <a:blip r:embed="rId4">
            <a:alphaModFix/>
          </a:blip>
          <a:stretch>
            <a:fillRect/>
          </a:stretch>
        </p:blipFill>
        <p:spPr>
          <a:xfrm>
            <a:off x="6562725" y="1546300"/>
            <a:ext cx="4667250" cy="4552950"/>
          </a:xfrm>
          <a:prstGeom prst="rect">
            <a:avLst/>
          </a:prstGeom>
          <a:noFill/>
          <a:ln>
            <a:noFill/>
          </a:ln>
        </p:spPr>
      </p:pic>
      <p:sp>
        <p:nvSpPr>
          <p:cNvPr id="175" name="Google Shape;175;g1072e48926c_0_19"/>
          <p:cNvSpPr txBox="1"/>
          <p:nvPr/>
        </p:nvSpPr>
        <p:spPr>
          <a:xfrm>
            <a:off x="1447800" y="6099250"/>
            <a:ext cx="4019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latin typeface="Georgia"/>
                <a:ea typeface="Georgia"/>
                <a:cs typeface="Georgia"/>
                <a:sym typeface="Georgia"/>
              </a:rPr>
              <a:t>K Nearest Neighbors  </a:t>
            </a:r>
            <a:endParaRPr b="1" sz="1700">
              <a:latin typeface="Georgia"/>
              <a:ea typeface="Georgia"/>
              <a:cs typeface="Georgia"/>
              <a:sym typeface="Georgia"/>
            </a:endParaRPr>
          </a:p>
        </p:txBody>
      </p:sp>
      <p:sp>
        <p:nvSpPr>
          <p:cNvPr id="176" name="Google Shape;176;g1072e48926c_0_19"/>
          <p:cNvSpPr txBox="1"/>
          <p:nvPr/>
        </p:nvSpPr>
        <p:spPr>
          <a:xfrm>
            <a:off x="6858000" y="6023050"/>
            <a:ext cx="4019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latin typeface="Georgia"/>
                <a:ea typeface="Georgia"/>
                <a:cs typeface="Georgia"/>
                <a:sym typeface="Georgia"/>
              </a:rPr>
              <a:t>Isolation Forest</a:t>
            </a:r>
            <a:endParaRPr b="1" sz="170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072e48926c_0_32"/>
          <p:cNvSpPr txBox="1"/>
          <p:nvPr>
            <p:ph type="title"/>
          </p:nvPr>
        </p:nvSpPr>
        <p:spPr>
          <a:xfrm>
            <a:off x="5334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Palatino Linotype"/>
                <a:ea typeface="Palatino Linotype"/>
                <a:cs typeface="Palatino Linotype"/>
                <a:sym typeface="Palatino Linotype"/>
              </a:rPr>
              <a:t>Results and Discussion</a:t>
            </a:r>
            <a:endParaRPr b="1">
              <a:latin typeface="Palatino Linotype"/>
              <a:ea typeface="Palatino Linotype"/>
              <a:cs typeface="Palatino Linotype"/>
              <a:sym typeface="Palatino Linotype"/>
            </a:endParaRPr>
          </a:p>
        </p:txBody>
      </p:sp>
      <p:sp>
        <p:nvSpPr>
          <p:cNvPr id="183" name="Google Shape;183;g1072e48926c_0_32"/>
          <p:cNvSpPr txBox="1"/>
          <p:nvPr/>
        </p:nvSpPr>
        <p:spPr>
          <a:xfrm>
            <a:off x="2408050" y="977800"/>
            <a:ext cx="6215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rgbClr val="1155CC"/>
                </a:solidFill>
                <a:latin typeface="Palatino Linotype"/>
                <a:ea typeface="Palatino Linotype"/>
                <a:cs typeface="Palatino Linotype"/>
                <a:sym typeface="Palatino Linotype"/>
              </a:rPr>
              <a:t>Self Delivery Fraud Detection</a:t>
            </a:r>
            <a:endParaRPr b="1" sz="2600">
              <a:solidFill>
                <a:srgbClr val="1155CC"/>
              </a:solidFill>
              <a:latin typeface="Palatino Linotype"/>
              <a:ea typeface="Palatino Linotype"/>
              <a:cs typeface="Palatino Linotype"/>
              <a:sym typeface="Palatino Linotype"/>
            </a:endParaRPr>
          </a:p>
        </p:txBody>
      </p:sp>
      <p:sp>
        <p:nvSpPr>
          <p:cNvPr id="184" name="Google Shape;184;g1072e48926c_0_32"/>
          <p:cNvSpPr txBox="1"/>
          <p:nvPr/>
        </p:nvSpPr>
        <p:spPr>
          <a:xfrm>
            <a:off x="1600200" y="5718250"/>
            <a:ext cx="4019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0000FF"/>
                </a:solidFill>
                <a:latin typeface="Georgia"/>
                <a:ea typeface="Georgia"/>
                <a:cs typeface="Georgia"/>
                <a:sym typeface="Georgia"/>
              </a:rPr>
              <a:t>Decision Tree</a:t>
            </a:r>
            <a:endParaRPr b="1" sz="1700">
              <a:solidFill>
                <a:srgbClr val="0000FF"/>
              </a:solidFill>
              <a:latin typeface="Georgia"/>
              <a:ea typeface="Georgia"/>
              <a:cs typeface="Georgia"/>
              <a:sym typeface="Georgia"/>
            </a:endParaRPr>
          </a:p>
        </p:txBody>
      </p:sp>
      <p:sp>
        <p:nvSpPr>
          <p:cNvPr id="185" name="Google Shape;185;g1072e48926c_0_32"/>
          <p:cNvSpPr txBox="1"/>
          <p:nvPr/>
        </p:nvSpPr>
        <p:spPr>
          <a:xfrm>
            <a:off x="7571175" y="5052300"/>
            <a:ext cx="4019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0000FF"/>
                </a:solidFill>
                <a:latin typeface="Georgia"/>
                <a:ea typeface="Georgia"/>
                <a:cs typeface="Georgia"/>
                <a:sym typeface="Georgia"/>
              </a:rPr>
              <a:t>Random Forest</a:t>
            </a:r>
            <a:endParaRPr b="1" sz="1700">
              <a:solidFill>
                <a:srgbClr val="0000FF"/>
              </a:solidFill>
              <a:latin typeface="Georgia"/>
              <a:ea typeface="Georgia"/>
              <a:cs typeface="Georgia"/>
              <a:sym typeface="Georgia"/>
            </a:endParaRPr>
          </a:p>
        </p:txBody>
      </p:sp>
      <p:pic>
        <p:nvPicPr>
          <p:cNvPr id="186" name="Google Shape;186;g1072e48926c_0_32"/>
          <p:cNvPicPr preferRelativeResize="0"/>
          <p:nvPr/>
        </p:nvPicPr>
        <p:blipFill>
          <a:blip r:embed="rId3">
            <a:alphaModFix/>
          </a:blip>
          <a:stretch>
            <a:fillRect/>
          </a:stretch>
        </p:blipFill>
        <p:spPr>
          <a:xfrm>
            <a:off x="76200" y="1791400"/>
            <a:ext cx="7014476" cy="3620000"/>
          </a:xfrm>
          <a:prstGeom prst="rect">
            <a:avLst/>
          </a:prstGeom>
          <a:noFill/>
          <a:ln>
            <a:noFill/>
          </a:ln>
        </p:spPr>
      </p:pic>
      <p:pic>
        <p:nvPicPr>
          <p:cNvPr id="187" name="Google Shape;187;g1072e48926c_0_32"/>
          <p:cNvPicPr preferRelativeResize="0"/>
          <p:nvPr/>
        </p:nvPicPr>
        <p:blipFill>
          <a:blip r:embed="rId4">
            <a:alphaModFix/>
          </a:blip>
          <a:stretch>
            <a:fillRect/>
          </a:stretch>
        </p:blipFill>
        <p:spPr>
          <a:xfrm>
            <a:off x="7158900" y="2370823"/>
            <a:ext cx="4642876" cy="2510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072e48926c_0_52"/>
          <p:cNvSpPr txBox="1"/>
          <p:nvPr>
            <p:ph type="title"/>
          </p:nvPr>
        </p:nvSpPr>
        <p:spPr>
          <a:xfrm>
            <a:off x="8382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Palatino Linotype"/>
                <a:ea typeface="Palatino Linotype"/>
                <a:cs typeface="Palatino Linotype"/>
                <a:sym typeface="Palatino Linotype"/>
              </a:rPr>
              <a:t>Results and Discussion</a:t>
            </a:r>
            <a:endParaRPr b="1">
              <a:latin typeface="Palatino Linotype"/>
              <a:ea typeface="Palatino Linotype"/>
              <a:cs typeface="Palatino Linotype"/>
              <a:sym typeface="Palatino Linotype"/>
            </a:endParaRPr>
          </a:p>
        </p:txBody>
      </p:sp>
      <p:sp>
        <p:nvSpPr>
          <p:cNvPr id="194" name="Google Shape;194;g1072e48926c_0_52"/>
          <p:cNvSpPr txBox="1"/>
          <p:nvPr/>
        </p:nvSpPr>
        <p:spPr>
          <a:xfrm>
            <a:off x="2560450" y="977800"/>
            <a:ext cx="6215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rgbClr val="1155CC"/>
                </a:solidFill>
                <a:latin typeface="Palatino Linotype"/>
                <a:ea typeface="Palatino Linotype"/>
                <a:cs typeface="Palatino Linotype"/>
                <a:sym typeface="Palatino Linotype"/>
              </a:rPr>
              <a:t>Credit Card</a:t>
            </a:r>
            <a:r>
              <a:rPr b="1" lang="en-US" sz="2600">
                <a:solidFill>
                  <a:srgbClr val="1155CC"/>
                </a:solidFill>
                <a:latin typeface="Palatino Linotype"/>
                <a:ea typeface="Palatino Linotype"/>
                <a:cs typeface="Palatino Linotype"/>
                <a:sym typeface="Palatino Linotype"/>
              </a:rPr>
              <a:t> Fraud Det</a:t>
            </a:r>
            <a:r>
              <a:rPr b="1" lang="en-US" sz="2600">
                <a:solidFill>
                  <a:srgbClr val="1155CC"/>
                </a:solidFill>
                <a:latin typeface="Palatino Linotype"/>
                <a:ea typeface="Palatino Linotype"/>
                <a:cs typeface="Palatino Linotype"/>
                <a:sym typeface="Palatino Linotype"/>
              </a:rPr>
              <a:t>ection</a:t>
            </a:r>
            <a:endParaRPr b="1" sz="2600">
              <a:solidFill>
                <a:srgbClr val="1155CC"/>
              </a:solidFill>
              <a:latin typeface="Palatino Linotype"/>
              <a:ea typeface="Palatino Linotype"/>
              <a:cs typeface="Palatino Linotype"/>
              <a:sym typeface="Palatino Linotype"/>
            </a:endParaRPr>
          </a:p>
        </p:txBody>
      </p:sp>
      <p:pic>
        <p:nvPicPr>
          <p:cNvPr id="195" name="Google Shape;195;g1072e48926c_0_52"/>
          <p:cNvPicPr preferRelativeResize="0"/>
          <p:nvPr/>
        </p:nvPicPr>
        <p:blipFill>
          <a:blip r:embed="rId3">
            <a:alphaModFix/>
          </a:blip>
          <a:stretch>
            <a:fillRect/>
          </a:stretch>
        </p:blipFill>
        <p:spPr>
          <a:xfrm>
            <a:off x="3124200" y="1562800"/>
            <a:ext cx="5046472" cy="499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latin typeface="Palatino Linotype"/>
                <a:ea typeface="Palatino Linotype"/>
                <a:cs typeface="Palatino Linotype"/>
                <a:sym typeface="Palatino Linotype"/>
              </a:rPr>
              <a:t>Schedule &amp; Gantt chart</a:t>
            </a:r>
            <a:endParaRPr b="1">
              <a:latin typeface="Palatino Linotype"/>
              <a:ea typeface="Palatino Linotype"/>
              <a:cs typeface="Palatino Linotype"/>
              <a:sym typeface="Palatino Linotype"/>
            </a:endParaRPr>
          </a:p>
        </p:txBody>
      </p:sp>
      <p:pic>
        <p:nvPicPr>
          <p:cNvPr id="201" name="Google Shape;201;p13"/>
          <p:cNvPicPr preferRelativeResize="0"/>
          <p:nvPr/>
        </p:nvPicPr>
        <p:blipFill>
          <a:blip r:embed="rId3">
            <a:alphaModFix/>
          </a:blip>
          <a:stretch>
            <a:fillRect/>
          </a:stretch>
        </p:blipFill>
        <p:spPr>
          <a:xfrm>
            <a:off x="787875" y="2195100"/>
            <a:ext cx="10239375" cy="3276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4"/>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latin typeface="Palatino Linotype"/>
                <a:ea typeface="Palatino Linotype"/>
                <a:cs typeface="Palatino Linotype"/>
                <a:sym typeface="Palatino Linotype"/>
              </a:rPr>
              <a:t>Documentations</a:t>
            </a:r>
            <a:endParaRPr>
              <a:latin typeface="Palatino Linotype"/>
              <a:ea typeface="Palatino Linotype"/>
              <a:cs typeface="Palatino Linotype"/>
              <a:sym typeface="Palatino Linotype"/>
            </a:endParaRPr>
          </a:p>
        </p:txBody>
      </p:sp>
      <p:sp>
        <p:nvSpPr>
          <p:cNvPr id="207" name="Google Shape;207;p14"/>
          <p:cNvSpPr txBox="1"/>
          <p:nvPr/>
        </p:nvSpPr>
        <p:spPr>
          <a:xfrm>
            <a:off x="273450" y="1043000"/>
            <a:ext cx="2330700" cy="12006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chemeClr val="lt1"/>
                </a:solidFill>
                <a:latin typeface="Palatino Linotype"/>
                <a:ea typeface="Palatino Linotype"/>
                <a:cs typeface="Palatino Linotype"/>
                <a:sym typeface="Palatino Linotype"/>
              </a:rPr>
              <a:t>Team Details</a:t>
            </a:r>
            <a:endParaRPr b="1" sz="3300">
              <a:solidFill>
                <a:schemeClr val="lt1"/>
              </a:solidFill>
              <a:latin typeface="Palatino Linotype"/>
              <a:ea typeface="Palatino Linotype"/>
              <a:cs typeface="Palatino Linotype"/>
              <a:sym typeface="Palatino Linotype"/>
            </a:endParaRPr>
          </a:p>
        </p:txBody>
      </p:sp>
      <p:sp>
        <p:nvSpPr>
          <p:cNvPr id="208" name="Google Shape;208;p14"/>
          <p:cNvSpPr txBox="1"/>
          <p:nvPr/>
        </p:nvSpPr>
        <p:spPr>
          <a:xfrm>
            <a:off x="273450" y="2733275"/>
            <a:ext cx="2740800" cy="12006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chemeClr val="lt1"/>
                </a:solidFill>
                <a:latin typeface="Palatino Linotype"/>
                <a:ea typeface="Palatino Linotype"/>
                <a:cs typeface="Palatino Linotype"/>
                <a:sym typeface="Palatino Linotype"/>
              </a:rPr>
              <a:t>Final ESA Presentation</a:t>
            </a:r>
            <a:endParaRPr b="1" sz="3300">
              <a:solidFill>
                <a:schemeClr val="lt1"/>
              </a:solidFill>
              <a:latin typeface="Palatino Linotype"/>
              <a:ea typeface="Palatino Linotype"/>
              <a:cs typeface="Palatino Linotype"/>
              <a:sym typeface="Palatino Linotype"/>
            </a:endParaRPr>
          </a:p>
        </p:txBody>
      </p:sp>
      <p:sp>
        <p:nvSpPr>
          <p:cNvPr id="209" name="Google Shape;209;p14"/>
          <p:cNvSpPr txBox="1"/>
          <p:nvPr/>
        </p:nvSpPr>
        <p:spPr>
          <a:xfrm>
            <a:off x="6764450" y="1099438"/>
            <a:ext cx="2330700" cy="1431600"/>
          </a:xfrm>
          <a:prstGeom prst="rect">
            <a:avLst/>
          </a:prstGeom>
          <a:gradFill>
            <a:gsLst>
              <a:gs pos="0">
                <a:srgbClr val="51AB2A"/>
              </a:gs>
              <a:gs pos="100000">
                <a:srgbClr val="203E13"/>
              </a:gs>
            </a:gsLst>
            <a:lin ang="5400012" scaled="0"/>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lt1"/>
                </a:solidFill>
                <a:latin typeface="Palatino Linotype"/>
                <a:ea typeface="Palatino Linotype"/>
                <a:cs typeface="Palatino Linotype"/>
                <a:sym typeface="Palatino Linotype"/>
              </a:rPr>
              <a:t>Low Level Design Document</a:t>
            </a:r>
            <a:endParaRPr b="1" sz="2700">
              <a:solidFill>
                <a:schemeClr val="lt1"/>
              </a:solidFill>
              <a:latin typeface="Palatino Linotype"/>
              <a:ea typeface="Palatino Linotype"/>
              <a:cs typeface="Palatino Linotype"/>
              <a:sym typeface="Palatino Linotype"/>
            </a:endParaRPr>
          </a:p>
        </p:txBody>
      </p:sp>
      <p:sp>
        <p:nvSpPr>
          <p:cNvPr id="210" name="Google Shape;210;p14"/>
          <p:cNvSpPr txBox="1"/>
          <p:nvPr/>
        </p:nvSpPr>
        <p:spPr>
          <a:xfrm>
            <a:off x="4619600" y="2809775"/>
            <a:ext cx="2330700" cy="1200600"/>
          </a:xfrm>
          <a:prstGeom prst="rect">
            <a:avLst/>
          </a:prstGeom>
          <a:gradFill>
            <a:gsLst>
              <a:gs pos="0">
                <a:srgbClr val="DB0000"/>
              </a:gs>
              <a:gs pos="100000">
                <a:srgbClr val="540303"/>
              </a:gs>
            </a:gsLst>
            <a:lin ang="5400012" scaled="0"/>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chemeClr val="lt1"/>
                </a:solidFill>
                <a:latin typeface="Palatino Linotype"/>
                <a:ea typeface="Palatino Linotype"/>
                <a:cs typeface="Palatino Linotype"/>
                <a:sym typeface="Palatino Linotype"/>
              </a:rPr>
              <a:t>Project Report</a:t>
            </a:r>
            <a:endParaRPr b="1" sz="3300">
              <a:solidFill>
                <a:schemeClr val="lt1"/>
              </a:solidFill>
              <a:latin typeface="Palatino Linotype"/>
              <a:ea typeface="Palatino Linotype"/>
              <a:cs typeface="Palatino Linotype"/>
              <a:sym typeface="Palatino Linotype"/>
            </a:endParaRPr>
          </a:p>
        </p:txBody>
      </p:sp>
      <p:sp>
        <p:nvSpPr>
          <p:cNvPr id="211" name="Google Shape;211;p14"/>
          <p:cNvSpPr txBox="1"/>
          <p:nvPr/>
        </p:nvSpPr>
        <p:spPr>
          <a:xfrm>
            <a:off x="3765300" y="1292800"/>
            <a:ext cx="2330700" cy="12006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chemeClr val="lt1"/>
                </a:solidFill>
                <a:latin typeface="Palatino Linotype"/>
                <a:ea typeface="Palatino Linotype"/>
                <a:cs typeface="Palatino Linotype"/>
                <a:sym typeface="Palatino Linotype"/>
              </a:rPr>
              <a:t>Plagiarism Report</a:t>
            </a:r>
            <a:endParaRPr b="1" sz="3300">
              <a:solidFill>
                <a:schemeClr val="lt1"/>
              </a:solidFill>
              <a:latin typeface="Palatino Linotype"/>
              <a:ea typeface="Palatino Linotype"/>
              <a:cs typeface="Palatino Linotype"/>
              <a:sym typeface="Palatino Linotype"/>
            </a:endParaRPr>
          </a:p>
        </p:txBody>
      </p:sp>
      <p:sp>
        <p:nvSpPr>
          <p:cNvPr id="212" name="Google Shape;212;p14"/>
          <p:cNvSpPr txBox="1"/>
          <p:nvPr/>
        </p:nvSpPr>
        <p:spPr>
          <a:xfrm>
            <a:off x="2288900" y="4423550"/>
            <a:ext cx="2330700" cy="1200600"/>
          </a:xfrm>
          <a:prstGeom prst="rect">
            <a:avLst/>
          </a:prstGeom>
          <a:gradFill>
            <a:gsLst>
              <a:gs pos="0">
                <a:srgbClr val="4E29AA"/>
              </a:gs>
              <a:gs pos="100000">
                <a:srgbClr val="1E123D"/>
              </a:gs>
            </a:gsLst>
            <a:lin ang="5400012" scaled="0"/>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chemeClr val="lt1"/>
                </a:solidFill>
                <a:latin typeface="Palatino Linotype"/>
                <a:ea typeface="Palatino Linotype"/>
                <a:cs typeface="Palatino Linotype"/>
                <a:sym typeface="Palatino Linotype"/>
              </a:rPr>
              <a:t>Project Demo</a:t>
            </a:r>
            <a:endParaRPr b="1" sz="3300">
              <a:solidFill>
                <a:schemeClr val="lt1"/>
              </a:solidFill>
              <a:latin typeface="Palatino Linotype"/>
              <a:ea typeface="Palatino Linotype"/>
              <a:cs typeface="Palatino Linotype"/>
              <a:sym typeface="Palatino Linotype"/>
            </a:endParaRPr>
          </a:p>
        </p:txBody>
      </p:sp>
      <p:sp>
        <p:nvSpPr>
          <p:cNvPr id="213" name="Google Shape;213;p14"/>
          <p:cNvSpPr txBox="1"/>
          <p:nvPr/>
        </p:nvSpPr>
        <p:spPr>
          <a:xfrm>
            <a:off x="9095150" y="2907625"/>
            <a:ext cx="2330700" cy="15237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900">
                <a:solidFill>
                  <a:schemeClr val="lt1"/>
                </a:solidFill>
                <a:latin typeface="Palatino Linotype"/>
                <a:ea typeface="Palatino Linotype"/>
                <a:cs typeface="Palatino Linotype"/>
                <a:sym typeface="Palatino Linotype"/>
              </a:rPr>
              <a:t>Project Code and Executables</a:t>
            </a:r>
            <a:endParaRPr b="1" sz="2900">
              <a:solidFill>
                <a:schemeClr val="lt1"/>
              </a:solidFill>
              <a:latin typeface="Palatino Linotype"/>
              <a:ea typeface="Palatino Linotype"/>
              <a:cs typeface="Palatino Linotype"/>
              <a:sym typeface="Palatino Linotype"/>
            </a:endParaRPr>
          </a:p>
        </p:txBody>
      </p:sp>
      <p:sp>
        <p:nvSpPr>
          <p:cNvPr id="214" name="Google Shape;214;p14"/>
          <p:cNvSpPr txBox="1"/>
          <p:nvPr/>
        </p:nvSpPr>
        <p:spPr>
          <a:xfrm>
            <a:off x="9457600" y="1234775"/>
            <a:ext cx="2330700" cy="1200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chemeClr val="lt1"/>
                </a:solidFill>
                <a:latin typeface="Palatino Linotype"/>
                <a:ea typeface="Palatino Linotype"/>
                <a:cs typeface="Palatino Linotype"/>
                <a:sym typeface="Palatino Linotype"/>
              </a:rPr>
              <a:t>Project Poster</a:t>
            </a:r>
            <a:endParaRPr b="1" sz="3300">
              <a:solidFill>
                <a:schemeClr val="lt1"/>
              </a:solidFill>
              <a:latin typeface="Palatino Linotype"/>
              <a:ea typeface="Palatino Linotype"/>
              <a:cs typeface="Palatino Linotype"/>
              <a:sym typeface="Palatino Linotype"/>
            </a:endParaRPr>
          </a:p>
        </p:txBody>
      </p:sp>
      <p:sp>
        <p:nvSpPr>
          <p:cNvPr id="215" name="Google Shape;215;p14"/>
          <p:cNvSpPr txBox="1"/>
          <p:nvPr/>
        </p:nvSpPr>
        <p:spPr>
          <a:xfrm>
            <a:off x="6411150" y="4174350"/>
            <a:ext cx="2330700" cy="1523700"/>
          </a:xfrm>
          <a:prstGeom prst="rect">
            <a:avLst/>
          </a:prstGeom>
          <a:gradFill>
            <a:gsLst>
              <a:gs pos="0">
                <a:srgbClr val="F48208"/>
              </a:gs>
              <a:gs pos="100000">
                <a:srgbClr val="703E0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900">
                <a:solidFill>
                  <a:schemeClr val="lt1"/>
                </a:solidFill>
                <a:latin typeface="Palatino Linotype"/>
                <a:ea typeface="Palatino Linotype"/>
                <a:cs typeface="Palatino Linotype"/>
                <a:sym typeface="Palatino Linotype"/>
              </a:rPr>
              <a:t>Weekly Status Report</a:t>
            </a:r>
            <a:endParaRPr b="1" sz="2900">
              <a:solidFill>
                <a:schemeClr val="lt1"/>
              </a:solidFill>
              <a:latin typeface="Palatino Linotype"/>
              <a:ea typeface="Palatino Linotype"/>
              <a:cs typeface="Palatino Linotype"/>
              <a:sym typeface="Palatino Linotype"/>
            </a:endParaRPr>
          </a:p>
        </p:txBody>
      </p:sp>
      <p:sp>
        <p:nvSpPr>
          <p:cNvPr id="216" name="Google Shape;216;p14"/>
          <p:cNvSpPr txBox="1"/>
          <p:nvPr/>
        </p:nvSpPr>
        <p:spPr>
          <a:xfrm>
            <a:off x="1875225" y="6113825"/>
            <a:ext cx="825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u="sng">
                <a:solidFill>
                  <a:schemeClr val="hlink"/>
                </a:solidFill>
                <a:latin typeface="Calibri"/>
                <a:ea typeface="Calibri"/>
                <a:cs typeface="Calibri"/>
                <a:sym typeface="Calibri"/>
                <a:hlinkClick r:id="rId3"/>
              </a:rPr>
              <a:t>https://drive.google.com/drive/folders/1Hg4Uwqnfig91QG3UD1gCjDuNS8Y6Rj20</a:t>
            </a:r>
            <a:endParaRPr b="1" sz="1800">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
          <p:cNvSpPr txBox="1"/>
          <p:nvPr/>
        </p:nvSpPr>
        <p:spPr>
          <a:xfrm>
            <a:off x="2133601" y="1905001"/>
            <a:ext cx="8839199"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2400">
              <a:solidFill>
                <a:schemeClr val="dk1"/>
              </a:solidFill>
              <a:latin typeface="Arial"/>
              <a:ea typeface="Arial"/>
              <a:cs typeface="Arial"/>
              <a:sym typeface="Arial"/>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p:txBody>
      </p:sp>
      <p:sp>
        <p:nvSpPr>
          <p:cNvPr id="222" name="Google Shape;222;p4"/>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Team Roles and Responsibilities</a:t>
            </a:r>
            <a:endParaRPr b="1" sz="4000"/>
          </a:p>
        </p:txBody>
      </p:sp>
      <p:graphicFrame>
        <p:nvGraphicFramePr>
          <p:cNvPr id="223" name="Google Shape;223;p4"/>
          <p:cNvGraphicFramePr/>
          <p:nvPr/>
        </p:nvGraphicFramePr>
        <p:xfrm>
          <a:off x="272750" y="1284800"/>
          <a:ext cx="3000000" cy="3000000"/>
        </p:xfrm>
        <a:graphic>
          <a:graphicData uri="http://schemas.openxmlformats.org/drawingml/2006/table">
            <a:tbl>
              <a:tblPr>
                <a:noFill/>
                <a:tableStyleId>{0266BAD6-60C4-478F-BDB1-DA14FC3CDDD8}</a:tableStyleId>
              </a:tblPr>
              <a:tblGrid>
                <a:gridCol w="3433125"/>
                <a:gridCol w="7266925"/>
              </a:tblGrid>
              <a:tr h="1280650">
                <a:tc>
                  <a:txBody>
                    <a:bodyPr/>
                    <a:lstStyle/>
                    <a:p>
                      <a:pPr indent="0" lvl="0" marL="0" rtl="0" algn="l">
                        <a:spcBef>
                          <a:spcPts val="0"/>
                        </a:spcBef>
                        <a:spcAft>
                          <a:spcPts val="0"/>
                        </a:spcAft>
                        <a:buClr>
                          <a:schemeClr val="dk1"/>
                        </a:buClr>
                        <a:buFont typeface="Arial"/>
                        <a:buNone/>
                      </a:pPr>
                      <a:r>
                        <a:rPr lang="en-US" sz="2400">
                          <a:solidFill>
                            <a:schemeClr val="accent2"/>
                          </a:solidFill>
                          <a:latin typeface="Trebuchet MS"/>
                          <a:ea typeface="Trebuchet MS"/>
                          <a:cs typeface="Trebuchet MS"/>
                          <a:sym typeface="Trebuchet MS"/>
                        </a:rPr>
                        <a:t>Rohit Vishwakarma  </a:t>
                      </a:r>
                      <a:r>
                        <a:rPr lang="en-US" sz="2400">
                          <a:solidFill>
                            <a:srgbClr val="0033CC"/>
                          </a:solidFill>
                          <a:latin typeface="Trebuchet MS"/>
                          <a:ea typeface="Trebuchet MS"/>
                          <a:cs typeface="Trebuchet MS"/>
                          <a:sym typeface="Trebuchet MS"/>
                        </a:rPr>
                        <a:t>    PES1201800152</a:t>
                      </a:r>
                      <a:endParaRPr/>
                    </a:p>
                  </a:txBody>
                  <a:tcPr marT="91425" marB="91425" marR="91425" marL="91425"/>
                </a:tc>
                <a:tc>
                  <a:txBody>
                    <a:bodyPr/>
                    <a:lstStyle/>
                    <a:p>
                      <a:pPr indent="0" lvl="0" marL="0" rtl="0" algn="l">
                        <a:spcBef>
                          <a:spcPts val="0"/>
                        </a:spcBef>
                        <a:spcAft>
                          <a:spcPts val="0"/>
                        </a:spcAft>
                        <a:buNone/>
                      </a:pPr>
                      <a:r>
                        <a:rPr lang="en-US" sz="1800"/>
                        <a:t>User Interface and Backend Design, Building an e-commerce website for Data Generation, Data Organising and </a:t>
                      </a:r>
                      <a:r>
                        <a:rPr lang="en-US" sz="1800"/>
                        <a:t>Maintenance</a:t>
                      </a:r>
                      <a:r>
                        <a:rPr lang="en-US" sz="1800"/>
                        <a:t>, Integration of Modules, Development and deployment of e-commerce site for dataset generation.  </a:t>
                      </a:r>
                      <a:endParaRPr sz="1800"/>
                    </a:p>
                  </a:txBody>
                  <a:tcPr marT="91425" marB="91425" marR="91425" marL="91425"/>
                </a:tc>
              </a:tr>
              <a:tr h="1280650">
                <a:tc>
                  <a:txBody>
                    <a:bodyPr/>
                    <a:lstStyle/>
                    <a:p>
                      <a:pPr indent="0" lvl="0" marL="0" rtl="0" algn="l">
                        <a:spcBef>
                          <a:spcPts val="0"/>
                        </a:spcBef>
                        <a:spcAft>
                          <a:spcPts val="0"/>
                        </a:spcAft>
                        <a:buClr>
                          <a:schemeClr val="dk1"/>
                        </a:buClr>
                        <a:buFont typeface="Arial"/>
                        <a:buNone/>
                      </a:pPr>
                      <a:r>
                        <a:rPr lang="en-US" sz="2400">
                          <a:solidFill>
                            <a:schemeClr val="accent2"/>
                          </a:solidFill>
                          <a:latin typeface="Trebuchet MS"/>
                          <a:ea typeface="Trebuchet MS"/>
                          <a:cs typeface="Trebuchet MS"/>
                          <a:sym typeface="Trebuchet MS"/>
                        </a:rPr>
                        <a:t>Sreekanth R Gunishetty</a:t>
                      </a:r>
                      <a:r>
                        <a:rPr lang="en-US" sz="2400">
                          <a:solidFill>
                            <a:srgbClr val="0033CC"/>
                          </a:solidFill>
                          <a:latin typeface="Trebuchet MS"/>
                          <a:ea typeface="Trebuchet MS"/>
                          <a:cs typeface="Trebuchet MS"/>
                          <a:sym typeface="Trebuchet MS"/>
                        </a:rPr>
                        <a:t>  PES1201801467</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1800"/>
                        <a:t>Data Pre-Processing for Breach Fraud Detection, Selection of ML Models and their implementations for all fraud detection mechanisms, Project Documentations and Finalisation of each module in the  Project.</a:t>
                      </a:r>
                      <a:endParaRPr sz="1800"/>
                    </a:p>
                  </a:txBody>
                  <a:tcPr marT="91425" marB="91425" marR="91425" marL="91425"/>
                </a:tc>
              </a:tr>
              <a:tr h="1262050">
                <a:tc>
                  <a:txBody>
                    <a:bodyPr/>
                    <a:lstStyle/>
                    <a:p>
                      <a:pPr indent="0" lvl="0" marL="0" rtl="0" algn="l">
                        <a:spcBef>
                          <a:spcPts val="0"/>
                        </a:spcBef>
                        <a:spcAft>
                          <a:spcPts val="0"/>
                        </a:spcAft>
                        <a:buClr>
                          <a:schemeClr val="dk1"/>
                        </a:buClr>
                        <a:buFont typeface="Arial"/>
                        <a:buNone/>
                      </a:pPr>
                      <a:r>
                        <a:rPr lang="en-US" sz="2400">
                          <a:solidFill>
                            <a:schemeClr val="accent2"/>
                          </a:solidFill>
                          <a:latin typeface="Trebuchet MS"/>
                          <a:ea typeface="Trebuchet MS"/>
                          <a:cs typeface="Trebuchet MS"/>
                          <a:sym typeface="Trebuchet MS"/>
                        </a:rPr>
                        <a:t>Shamanth R Rao  </a:t>
                      </a:r>
                      <a:r>
                        <a:rPr lang="en-US" sz="2400">
                          <a:solidFill>
                            <a:srgbClr val="0033CC"/>
                          </a:solidFill>
                          <a:latin typeface="Trebuchet MS"/>
                          <a:ea typeface="Trebuchet MS"/>
                          <a:cs typeface="Trebuchet MS"/>
                          <a:sym typeface="Trebuchet MS"/>
                        </a:rPr>
                        <a:t>          PES1201801699</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1800"/>
                        <a:t>Pitching an Idea of Project, Writing an appropriate scripts for Data Generation, Requirement Analysis, Research work and Selection of types of frauds to be dealt, Data Pre-processing for all Fraud Detection modules</a:t>
                      </a:r>
                      <a:endParaRPr sz="1800"/>
                    </a:p>
                  </a:txBody>
                  <a:tcPr marT="91425" marB="91425" marR="91425" marL="91425"/>
                </a:tc>
              </a:tr>
              <a:tr h="1262050">
                <a:tc>
                  <a:txBody>
                    <a:bodyPr/>
                    <a:lstStyle/>
                    <a:p>
                      <a:pPr indent="0" lvl="0" marL="0" rtl="0" algn="l">
                        <a:spcBef>
                          <a:spcPts val="0"/>
                        </a:spcBef>
                        <a:spcAft>
                          <a:spcPts val="0"/>
                        </a:spcAft>
                        <a:buClr>
                          <a:schemeClr val="dk1"/>
                        </a:buClr>
                        <a:buFont typeface="Arial"/>
                        <a:buNone/>
                      </a:pPr>
                      <a:r>
                        <a:rPr lang="en-US" sz="2400">
                          <a:solidFill>
                            <a:schemeClr val="accent2"/>
                          </a:solidFill>
                          <a:latin typeface="Trebuchet MS"/>
                          <a:ea typeface="Trebuchet MS"/>
                          <a:cs typeface="Trebuchet MS"/>
                          <a:sym typeface="Trebuchet MS"/>
                        </a:rPr>
                        <a:t>Anil M S  </a:t>
                      </a:r>
                      <a:r>
                        <a:rPr lang="en-US" sz="2400">
                          <a:solidFill>
                            <a:srgbClr val="0033CC"/>
                          </a:solidFill>
                          <a:latin typeface="Trebuchet MS"/>
                          <a:ea typeface="Trebuchet MS"/>
                          <a:cs typeface="Trebuchet MS"/>
                          <a:sym typeface="Trebuchet MS"/>
                        </a:rPr>
                        <a:t>                      PES1201801866  </a:t>
                      </a:r>
                      <a:endParaRPr sz="2000">
                        <a:solidFill>
                          <a:srgbClr val="0033CC"/>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1800"/>
                        <a:t>Wireframes for Website Pages, Help in the integration of the website and models, Poster Design and IEEE Paper Documentation, </a:t>
                      </a:r>
                      <a:r>
                        <a:rPr lang="en-US" sz="1800"/>
                        <a:t>database design of e-commerce in postgres and also upgrading Sqlite DB.  </a:t>
                      </a:r>
                      <a:endParaRPr sz="18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6"/>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latin typeface="Palatino Linotype"/>
                <a:ea typeface="Palatino Linotype"/>
                <a:cs typeface="Palatino Linotype"/>
                <a:sym typeface="Palatino Linotype"/>
              </a:rPr>
              <a:t>Conclusion and Future work</a:t>
            </a:r>
            <a:endParaRPr>
              <a:latin typeface="Palatino Linotype"/>
              <a:ea typeface="Palatino Linotype"/>
              <a:cs typeface="Palatino Linotype"/>
              <a:sym typeface="Palatino Linotype"/>
            </a:endParaRPr>
          </a:p>
        </p:txBody>
      </p:sp>
      <p:sp>
        <p:nvSpPr>
          <p:cNvPr id="229" name="Google Shape;229;p16"/>
          <p:cNvSpPr txBox="1"/>
          <p:nvPr/>
        </p:nvSpPr>
        <p:spPr>
          <a:xfrm>
            <a:off x="859925" y="1088225"/>
            <a:ext cx="9139800" cy="8681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33CC"/>
                </a:solidFill>
                <a:latin typeface="Trebuchet MS"/>
                <a:ea typeface="Trebuchet MS"/>
                <a:cs typeface="Trebuchet MS"/>
                <a:sym typeface="Trebuchet MS"/>
              </a:rPr>
              <a:t>The Project uses data analysis such as outlier detection and machine learning techniques to detect and analyse a large dataset of logs. We have implemented three major models to detect those frauds :- </a:t>
            </a:r>
            <a:endParaRPr sz="1800">
              <a:solidFill>
                <a:srgbClr val="0033CC"/>
              </a:solidFill>
              <a:latin typeface="Trebuchet MS"/>
              <a:ea typeface="Trebuchet MS"/>
              <a:cs typeface="Trebuchet MS"/>
              <a:sym typeface="Trebuchet MS"/>
            </a:endParaRPr>
          </a:p>
          <a:p>
            <a:pPr indent="-342900" lvl="0" marL="457200" marR="0" rtl="0" algn="just">
              <a:spcBef>
                <a:spcPts val="0"/>
              </a:spcBef>
              <a:spcAft>
                <a:spcPts val="0"/>
              </a:spcAft>
              <a:buClr>
                <a:srgbClr val="0033CC"/>
              </a:buClr>
              <a:buSzPts val="1800"/>
              <a:buFont typeface="Trebuchet MS"/>
              <a:buChar char="❏"/>
            </a:pPr>
            <a:r>
              <a:rPr lang="en-US" sz="1800">
                <a:solidFill>
                  <a:srgbClr val="0033CC"/>
                </a:solidFill>
                <a:latin typeface="Trebuchet MS"/>
                <a:ea typeface="Trebuchet MS"/>
                <a:cs typeface="Trebuchet MS"/>
                <a:sym typeface="Trebuchet MS"/>
              </a:rPr>
              <a:t>The</a:t>
            </a:r>
            <a:r>
              <a:rPr b="1" lang="en-US" sz="1800">
                <a:solidFill>
                  <a:srgbClr val="0033CC"/>
                </a:solidFill>
                <a:latin typeface="Trebuchet MS"/>
                <a:ea typeface="Trebuchet MS"/>
                <a:cs typeface="Trebuchet MS"/>
                <a:sym typeface="Trebuchet MS"/>
              </a:rPr>
              <a:t> First model </a:t>
            </a:r>
            <a:r>
              <a:rPr lang="en-US" sz="1800">
                <a:solidFill>
                  <a:srgbClr val="0033CC"/>
                </a:solidFill>
                <a:latin typeface="Trebuchet MS"/>
                <a:ea typeface="Trebuchet MS"/>
                <a:cs typeface="Trebuchet MS"/>
                <a:sym typeface="Trebuchet MS"/>
              </a:rPr>
              <a:t>can be implemented by outlier detection of user activities over a period of time. The model thus trained by this is again trained when it gets a fresh set of data from the website on the next day or another week.  </a:t>
            </a:r>
            <a:endParaRPr sz="1800">
              <a:solidFill>
                <a:srgbClr val="0033CC"/>
              </a:solidFill>
              <a:latin typeface="Trebuchet MS"/>
              <a:ea typeface="Trebuchet MS"/>
              <a:cs typeface="Trebuchet MS"/>
              <a:sym typeface="Trebuchet MS"/>
            </a:endParaRPr>
          </a:p>
          <a:p>
            <a:pPr indent="-342900" lvl="0" marL="457200" marR="0" rtl="0" algn="just">
              <a:spcBef>
                <a:spcPts val="0"/>
              </a:spcBef>
              <a:spcAft>
                <a:spcPts val="0"/>
              </a:spcAft>
              <a:buClr>
                <a:srgbClr val="0033CC"/>
              </a:buClr>
              <a:buSzPts val="1800"/>
              <a:buFont typeface="Trebuchet MS"/>
              <a:buChar char="❏"/>
            </a:pPr>
            <a:r>
              <a:rPr lang="en-US" sz="1800">
                <a:solidFill>
                  <a:srgbClr val="0033CC"/>
                </a:solidFill>
                <a:latin typeface="Trebuchet MS"/>
                <a:ea typeface="Trebuchet MS"/>
                <a:cs typeface="Trebuchet MS"/>
                <a:sym typeface="Trebuchet MS"/>
              </a:rPr>
              <a:t>The </a:t>
            </a:r>
            <a:r>
              <a:rPr b="1" lang="en-US" sz="1800">
                <a:solidFill>
                  <a:srgbClr val="0033CC"/>
                </a:solidFill>
                <a:latin typeface="Trebuchet MS"/>
                <a:ea typeface="Trebuchet MS"/>
                <a:cs typeface="Trebuchet MS"/>
                <a:sym typeface="Trebuchet MS"/>
              </a:rPr>
              <a:t>Second model</a:t>
            </a:r>
            <a:r>
              <a:rPr lang="en-US" sz="1800">
                <a:solidFill>
                  <a:srgbClr val="0033CC"/>
                </a:solidFill>
                <a:latin typeface="Trebuchet MS"/>
                <a:ea typeface="Trebuchet MS"/>
                <a:cs typeface="Trebuchet MS"/>
                <a:sym typeface="Trebuchet MS"/>
              </a:rPr>
              <a:t> detects merchants ordering for themselves and giving high ratings. The plan to detect this is by looking at the deliveries and rating for the different products from the same merchant. All high ratings and same delivery locations raise suspicion.  </a:t>
            </a:r>
            <a:endParaRPr sz="1800">
              <a:solidFill>
                <a:srgbClr val="0033CC"/>
              </a:solidFill>
              <a:latin typeface="Trebuchet MS"/>
              <a:ea typeface="Trebuchet MS"/>
              <a:cs typeface="Trebuchet MS"/>
              <a:sym typeface="Trebuchet MS"/>
            </a:endParaRPr>
          </a:p>
          <a:p>
            <a:pPr indent="-381000" lvl="0" marL="457200" marR="0" rtl="0" algn="just">
              <a:spcBef>
                <a:spcPts val="0"/>
              </a:spcBef>
              <a:spcAft>
                <a:spcPts val="0"/>
              </a:spcAft>
              <a:buClr>
                <a:srgbClr val="0033CC"/>
              </a:buClr>
              <a:buSzPts val="2400"/>
              <a:buFont typeface="Trebuchet MS"/>
              <a:buChar char="❏"/>
            </a:pPr>
            <a:r>
              <a:rPr lang="en-US" sz="1800">
                <a:solidFill>
                  <a:srgbClr val="0033CC"/>
                </a:solidFill>
                <a:latin typeface="Trebuchet MS"/>
                <a:ea typeface="Trebuchet MS"/>
                <a:cs typeface="Trebuchet MS"/>
                <a:sym typeface="Trebuchet MS"/>
              </a:rPr>
              <a:t>The </a:t>
            </a:r>
            <a:r>
              <a:rPr b="1" lang="en-US" sz="1800">
                <a:solidFill>
                  <a:srgbClr val="0033CC"/>
                </a:solidFill>
                <a:latin typeface="Trebuchet MS"/>
                <a:ea typeface="Trebuchet MS"/>
                <a:cs typeface="Trebuchet MS"/>
                <a:sym typeface="Trebuchet MS"/>
              </a:rPr>
              <a:t>Third model</a:t>
            </a:r>
            <a:r>
              <a:rPr lang="en-US" sz="1800">
                <a:solidFill>
                  <a:srgbClr val="0033CC"/>
                </a:solidFill>
                <a:latin typeface="Trebuchet MS"/>
                <a:ea typeface="Trebuchet MS"/>
                <a:cs typeface="Trebuchet MS"/>
                <a:sym typeface="Trebuchet MS"/>
              </a:rPr>
              <a:t> detects card frauds where stolen cards are used for an unusually high number of purchases. </a:t>
            </a:r>
            <a:r>
              <a:rPr lang="en-US" sz="2400">
                <a:solidFill>
                  <a:srgbClr val="0033CC"/>
                </a:solidFill>
                <a:latin typeface="Trebuchet MS"/>
                <a:ea typeface="Trebuchet MS"/>
                <a:cs typeface="Trebuchet MS"/>
                <a:sym typeface="Trebuchet MS"/>
              </a:rPr>
              <a:t> </a:t>
            </a:r>
            <a:endParaRPr sz="2400">
              <a:solidFill>
                <a:srgbClr val="0033CC"/>
              </a:solidFill>
              <a:latin typeface="Trebuchet MS"/>
              <a:ea typeface="Trebuchet MS"/>
              <a:cs typeface="Trebuchet MS"/>
              <a:sym typeface="Trebuchet MS"/>
            </a:endParaRPr>
          </a:p>
          <a:p>
            <a:pPr indent="0" lvl="0" marL="45720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rPr b="1" lang="en-US" sz="2400">
                <a:solidFill>
                  <a:srgbClr val="0033CC"/>
                </a:solidFill>
                <a:latin typeface="Trebuchet MS"/>
                <a:ea typeface="Trebuchet MS"/>
                <a:cs typeface="Trebuchet MS"/>
                <a:sym typeface="Trebuchet MS"/>
              </a:rPr>
              <a:t>Future Works</a:t>
            </a:r>
            <a:endParaRPr sz="2000">
              <a:solidFill>
                <a:srgbClr val="0033CC"/>
              </a:solidFill>
              <a:latin typeface="Trebuchet MS"/>
              <a:ea typeface="Trebuchet MS"/>
              <a:cs typeface="Trebuchet MS"/>
              <a:sym typeface="Trebuchet MS"/>
            </a:endParaRPr>
          </a:p>
          <a:p>
            <a:pPr indent="-342900" lvl="0" marL="457200" marR="0" rtl="0" algn="just">
              <a:spcBef>
                <a:spcPts val="0"/>
              </a:spcBef>
              <a:spcAft>
                <a:spcPts val="0"/>
              </a:spcAft>
              <a:buClr>
                <a:srgbClr val="0033CC"/>
              </a:buClr>
              <a:buSzPts val="1800"/>
              <a:buFont typeface="Trebuchet MS"/>
              <a:buChar char="●"/>
            </a:pPr>
            <a:r>
              <a:rPr lang="en-US" sz="1800">
                <a:solidFill>
                  <a:srgbClr val="0033CC"/>
                </a:solidFill>
                <a:latin typeface="Trebuchet MS"/>
                <a:ea typeface="Trebuchet MS"/>
                <a:cs typeface="Trebuchet MS"/>
                <a:sym typeface="Trebuchet MS"/>
              </a:rPr>
              <a:t>The Website can facilitate to take an input as customised logs and give an output of various detected fraud transactions in the form of csv</a:t>
            </a:r>
            <a:endParaRPr sz="1800">
              <a:solidFill>
                <a:srgbClr val="0033CC"/>
              </a:solidFill>
              <a:latin typeface="Trebuchet MS"/>
              <a:ea typeface="Trebuchet MS"/>
              <a:cs typeface="Trebuchet MS"/>
              <a:sym typeface="Trebuchet MS"/>
            </a:endParaRPr>
          </a:p>
          <a:p>
            <a:pPr indent="-342900" lvl="0" marL="457200" rtl="0" algn="just">
              <a:spcBef>
                <a:spcPts val="0"/>
              </a:spcBef>
              <a:spcAft>
                <a:spcPts val="0"/>
              </a:spcAft>
              <a:buClr>
                <a:srgbClr val="0033CC"/>
              </a:buClr>
              <a:buSzPts val="1800"/>
              <a:buFont typeface="Trebuchet MS"/>
              <a:buChar char="●"/>
            </a:pPr>
            <a:r>
              <a:rPr lang="en-US" sz="1800">
                <a:solidFill>
                  <a:srgbClr val="0033CC"/>
                </a:solidFill>
                <a:latin typeface="Trebuchet MS"/>
                <a:ea typeface="Trebuchet MS"/>
                <a:cs typeface="Trebuchet MS"/>
                <a:sym typeface="Trebuchet MS"/>
              </a:rPr>
              <a:t>Increase the accuracy of three models of Breach Fraud Detection, Self Delivery Fraud and Credit Card Fraud</a:t>
            </a:r>
            <a:endParaRPr sz="1800">
              <a:solidFill>
                <a:srgbClr val="0033CC"/>
              </a:solidFill>
              <a:latin typeface="Trebuchet MS"/>
              <a:ea typeface="Trebuchet MS"/>
              <a:cs typeface="Trebuchet MS"/>
              <a:sym typeface="Trebuchet MS"/>
            </a:endParaRPr>
          </a:p>
          <a:p>
            <a:pPr indent="-342900" lvl="0" marL="457200" marR="0" rtl="0" algn="just">
              <a:spcBef>
                <a:spcPts val="0"/>
              </a:spcBef>
              <a:spcAft>
                <a:spcPts val="0"/>
              </a:spcAft>
              <a:buClr>
                <a:srgbClr val="0033CC"/>
              </a:buClr>
              <a:buSzPts val="1800"/>
              <a:buFont typeface="Trebuchet MS"/>
              <a:buChar char="●"/>
            </a:pPr>
            <a:r>
              <a:rPr lang="en-US" sz="1800">
                <a:solidFill>
                  <a:srgbClr val="0033CC"/>
                </a:solidFill>
                <a:latin typeface="Trebuchet MS"/>
                <a:ea typeface="Trebuchet MS"/>
                <a:cs typeface="Trebuchet MS"/>
                <a:sym typeface="Trebuchet MS"/>
              </a:rPr>
              <a:t>We can add more features and detection mechanisms in Our Analyst.io website</a:t>
            </a:r>
            <a:endParaRPr sz="18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rPr lang="en-US" sz="2400">
                <a:solidFill>
                  <a:srgbClr val="0033CC"/>
                </a:solidFill>
                <a:latin typeface="Trebuchet MS"/>
                <a:ea typeface="Trebuchet MS"/>
                <a:cs typeface="Trebuchet MS"/>
                <a:sym typeface="Trebuchet MS"/>
              </a:rPr>
              <a:t> </a:t>
            </a:r>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7"/>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References</a:t>
            </a:r>
            <a:endParaRPr b="1"/>
          </a:p>
        </p:txBody>
      </p:sp>
      <p:sp>
        <p:nvSpPr>
          <p:cNvPr id="235" name="Google Shape;235;p17"/>
          <p:cNvSpPr txBox="1"/>
          <p:nvPr/>
        </p:nvSpPr>
        <p:spPr>
          <a:xfrm>
            <a:off x="393500" y="1084275"/>
            <a:ext cx="11160300" cy="45870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00000A"/>
              </a:buClr>
              <a:buSzPts val="2200"/>
              <a:buFont typeface="Cambria"/>
              <a:buAutoNum type="arabicPeriod"/>
            </a:pPr>
            <a:r>
              <a:rPr lang="en-US" sz="2200">
                <a:solidFill>
                  <a:srgbClr val="00000A"/>
                </a:solidFill>
                <a:latin typeface="Cambria"/>
                <a:ea typeface="Cambria"/>
                <a:cs typeface="Cambria"/>
                <a:sym typeface="Cambria"/>
              </a:rPr>
              <a:t>Kou, Yufeng, et al. "</a:t>
            </a:r>
            <a:r>
              <a:rPr b="1" lang="en-US" sz="2200">
                <a:solidFill>
                  <a:srgbClr val="00000A"/>
                </a:solidFill>
                <a:latin typeface="Cambria"/>
                <a:ea typeface="Cambria"/>
                <a:cs typeface="Cambria"/>
                <a:sym typeface="Cambria"/>
              </a:rPr>
              <a:t>Survey of fraud detection techniques.</a:t>
            </a:r>
            <a:r>
              <a:rPr lang="en-US" sz="2200">
                <a:solidFill>
                  <a:srgbClr val="00000A"/>
                </a:solidFill>
                <a:latin typeface="Cambria"/>
                <a:ea typeface="Cambria"/>
                <a:cs typeface="Cambria"/>
                <a:sym typeface="Cambria"/>
              </a:rPr>
              <a:t>" IEEE International Conference on Networking, Sensing and Control, 2004. Vol. 2. IEEE, 2004.</a:t>
            </a:r>
            <a:endParaRPr sz="2200">
              <a:solidFill>
                <a:srgbClr val="00000A"/>
              </a:solidFill>
              <a:latin typeface="Cambria"/>
              <a:ea typeface="Cambria"/>
              <a:cs typeface="Cambria"/>
              <a:sym typeface="Cambria"/>
            </a:endParaRPr>
          </a:p>
          <a:p>
            <a:pPr indent="-368300" lvl="0" marL="457200" rtl="0" algn="l">
              <a:spcBef>
                <a:spcPts val="0"/>
              </a:spcBef>
              <a:spcAft>
                <a:spcPts val="0"/>
              </a:spcAft>
              <a:buClr>
                <a:srgbClr val="00000A"/>
              </a:buClr>
              <a:buSzPts val="2200"/>
              <a:buFont typeface="Cambria"/>
              <a:buAutoNum type="arabicPeriod"/>
            </a:pPr>
            <a:r>
              <a:rPr lang="en-US" sz="2200">
                <a:solidFill>
                  <a:srgbClr val="00000A"/>
                </a:solidFill>
                <a:latin typeface="Cambria"/>
                <a:ea typeface="Cambria"/>
                <a:cs typeface="Cambria"/>
                <a:sym typeface="Cambria"/>
              </a:rPr>
              <a:t>Tripathi, Diwakar, Bhawana Nigam, and Damodar Reddy Edla. "</a:t>
            </a:r>
            <a:r>
              <a:rPr b="1" lang="en-US" sz="2200">
                <a:solidFill>
                  <a:srgbClr val="00000A"/>
                </a:solidFill>
                <a:latin typeface="Cambria"/>
                <a:ea typeface="Cambria"/>
                <a:cs typeface="Cambria"/>
                <a:sym typeface="Cambria"/>
              </a:rPr>
              <a:t>A novel web fraud detection technique using association rule mining.</a:t>
            </a:r>
            <a:r>
              <a:rPr lang="en-US" sz="2200">
                <a:solidFill>
                  <a:srgbClr val="00000A"/>
                </a:solidFill>
                <a:latin typeface="Cambria"/>
                <a:ea typeface="Cambria"/>
                <a:cs typeface="Cambria"/>
                <a:sym typeface="Cambria"/>
              </a:rPr>
              <a:t>" Procedia computer science 115 (2017): 274-281.</a:t>
            </a:r>
            <a:endParaRPr sz="2200">
              <a:solidFill>
                <a:srgbClr val="00000A"/>
              </a:solidFill>
              <a:latin typeface="Cambria"/>
              <a:ea typeface="Cambria"/>
              <a:cs typeface="Cambria"/>
              <a:sym typeface="Cambria"/>
            </a:endParaRPr>
          </a:p>
          <a:p>
            <a:pPr indent="-368300" lvl="0" marL="457200" rtl="0" algn="l">
              <a:spcBef>
                <a:spcPts val="0"/>
              </a:spcBef>
              <a:spcAft>
                <a:spcPts val="0"/>
              </a:spcAft>
              <a:buClr>
                <a:srgbClr val="00000A"/>
              </a:buClr>
              <a:buSzPts val="2200"/>
              <a:buFont typeface="Cambria"/>
              <a:buAutoNum type="arabicPeriod"/>
            </a:pPr>
            <a:r>
              <a:rPr lang="en-US" sz="2200">
                <a:solidFill>
                  <a:srgbClr val="00000A"/>
                </a:solidFill>
                <a:latin typeface="Cambria"/>
                <a:ea typeface="Cambria"/>
                <a:cs typeface="Cambria"/>
                <a:sym typeface="Cambria"/>
              </a:rPr>
              <a:t>Campus, Kattankulathur. "</a:t>
            </a:r>
            <a:r>
              <a:rPr b="1" lang="en-US" sz="2200">
                <a:solidFill>
                  <a:srgbClr val="00000A"/>
                </a:solidFill>
                <a:latin typeface="Cambria"/>
                <a:ea typeface="Cambria"/>
                <a:cs typeface="Cambria"/>
                <a:sym typeface="Cambria"/>
              </a:rPr>
              <a:t>Credit card fraud detection using machine learning models and collating machine learning models.</a:t>
            </a:r>
            <a:r>
              <a:rPr lang="en-US" sz="2200">
                <a:solidFill>
                  <a:srgbClr val="00000A"/>
                </a:solidFill>
                <a:latin typeface="Cambria"/>
                <a:ea typeface="Cambria"/>
                <a:cs typeface="Cambria"/>
                <a:sym typeface="Cambria"/>
              </a:rPr>
              <a:t>" International Journal of Pure and Applied Mathematics 118.20 (2018): 825-838.</a:t>
            </a:r>
            <a:endParaRPr sz="2200">
              <a:solidFill>
                <a:srgbClr val="00000A"/>
              </a:solidFill>
              <a:latin typeface="Cambria"/>
              <a:ea typeface="Cambria"/>
              <a:cs typeface="Cambria"/>
              <a:sym typeface="Cambria"/>
            </a:endParaRPr>
          </a:p>
          <a:p>
            <a:pPr indent="-368300" lvl="0" marL="457200" rtl="0" algn="l">
              <a:spcBef>
                <a:spcPts val="0"/>
              </a:spcBef>
              <a:spcAft>
                <a:spcPts val="0"/>
              </a:spcAft>
              <a:buClr>
                <a:srgbClr val="00000A"/>
              </a:buClr>
              <a:buSzPts val="2200"/>
              <a:buFont typeface="Cambria"/>
              <a:buAutoNum type="arabicPeriod"/>
            </a:pPr>
            <a:r>
              <a:rPr lang="en-US" sz="2200">
                <a:solidFill>
                  <a:srgbClr val="00000A"/>
                </a:solidFill>
                <a:latin typeface="Cambria"/>
                <a:ea typeface="Cambria"/>
                <a:cs typeface="Cambria"/>
                <a:sym typeface="Cambria"/>
              </a:rPr>
              <a:t>Breier, Jakub, and Jana Branišová. "</a:t>
            </a:r>
            <a:r>
              <a:rPr b="1" lang="en-US" sz="2200">
                <a:solidFill>
                  <a:srgbClr val="00000A"/>
                </a:solidFill>
                <a:latin typeface="Cambria"/>
                <a:ea typeface="Cambria"/>
                <a:cs typeface="Cambria"/>
                <a:sym typeface="Cambria"/>
              </a:rPr>
              <a:t>Anomaly detection from log files using data mining techniques.</a:t>
            </a:r>
            <a:r>
              <a:rPr lang="en-US" sz="2200">
                <a:solidFill>
                  <a:srgbClr val="00000A"/>
                </a:solidFill>
                <a:latin typeface="Cambria"/>
                <a:ea typeface="Cambria"/>
                <a:cs typeface="Cambria"/>
                <a:sym typeface="Cambria"/>
              </a:rPr>
              <a:t>" Information Science and Applications. Springer, Berlin, Heidelberg, 2015. 449-457.</a:t>
            </a:r>
            <a:endParaRPr sz="2200">
              <a:solidFill>
                <a:srgbClr val="00000A"/>
              </a:solidFill>
              <a:latin typeface="Cambria"/>
              <a:ea typeface="Cambria"/>
              <a:cs typeface="Cambria"/>
              <a:sym typeface="Cambria"/>
            </a:endParaRPr>
          </a:p>
          <a:p>
            <a:pPr indent="-368300" lvl="0" marL="457200" rtl="0" algn="l">
              <a:spcBef>
                <a:spcPts val="0"/>
              </a:spcBef>
              <a:spcAft>
                <a:spcPts val="0"/>
              </a:spcAft>
              <a:buClr>
                <a:srgbClr val="00000A"/>
              </a:buClr>
              <a:buSzPts val="2200"/>
              <a:buFont typeface="Cambria"/>
              <a:buAutoNum type="arabicPeriod"/>
            </a:pPr>
            <a:r>
              <a:rPr lang="en-US" sz="2200">
                <a:solidFill>
                  <a:srgbClr val="00000A"/>
                </a:solidFill>
                <a:latin typeface="Cambria"/>
                <a:ea typeface="Cambria"/>
                <a:cs typeface="Cambria"/>
                <a:sym typeface="Cambria"/>
              </a:rPr>
              <a:t>Maniraj, S., et al. "</a:t>
            </a:r>
            <a:r>
              <a:rPr b="1" lang="en-US" sz="2200">
                <a:solidFill>
                  <a:srgbClr val="00000A"/>
                </a:solidFill>
                <a:latin typeface="Cambria"/>
                <a:ea typeface="Cambria"/>
                <a:cs typeface="Cambria"/>
                <a:sym typeface="Cambria"/>
              </a:rPr>
              <a:t>Credit card fraud detection using machine learning and data science.</a:t>
            </a:r>
            <a:r>
              <a:rPr lang="en-US" sz="2200">
                <a:solidFill>
                  <a:srgbClr val="00000A"/>
                </a:solidFill>
                <a:latin typeface="Cambria"/>
                <a:ea typeface="Cambria"/>
                <a:cs typeface="Cambria"/>
                <a:sym typeface="Cambria"/>
              </a:rPr>
              <a:t>" International Journal of Engineering Research and 8.09 (2019).</a:t>
            </a:r>
            <a:endParaRPr sz="2200">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p:nvPr/>
        </p:nvSpPr>
        <p:spPr>
          <a:xfrm>
            <a:off x="3865499" y="2971800"/>
            <a:ext cx="54840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FF0000"/>
                </a:solidFill>
                <a:latin typeface="Palatino Linotype"/>
                <a:ea typeface="Palatino Linotype"/>
                <a:cs typeface="Palatino Linotype"/>
                <a:sym typeface="Palatino Linotype"/>
              </a:rPr>
              <a:t>Thank You</a:t>
            </a:r>
            <a:endParaRPr>
              <a:latin typeface="Palatino Linotype"/>
              <a:ea typeface="Palatino Linotype"/>
              <a:cs typeface="Palatino Linotype"/>
              <a:sym typeface="Palatino Linotyp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3"/>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latin typeface="Palatino Linotype"/>
                <a:ea typeface="Palatino Linotype"/>
                <a:cs typeface="Palatino Linotype"/>
                <a:sym typeface="Palatino Linotype"/>
              </a:rPr>
              <a:t>Abstract &amp; Scope</a:t>
            </a:r>
            <a:endParaRPr b="1">
              <a:latin typeface="Palatino Linotype"/>
              <a:ea typeface="Palatino Linotype"/>
              <a:cs typeface="Palatino Linotype"/>
              <a:sym typeface="Palatino Linotype"/>
            </a:endParaRPr>
          </a:p>
        </p:txBody>
      </p:sp>
      <p:grpSp>
        <p:nvGrpSpPr>
          <p:cNvPr id="86" name="Google Shape;86;p3"/>
          <p:cNvGrpSpPr/>
          <p:nvPr/>
        </p:nvGrpSpPr>
        <p:grpSpPr>
          <a:xfrm>
            <a:off x="740197" y="1012068"/>
            <a:ext cx="10613537" cy="5604438"/>
            <a:chOff x="509013" y="385765"/>
            <a:chExt cx="9497572" cy="4110031"/>
          </a:xfrm>
        </p:grpSpPr>
        <p:sp>
          <p:nvSpPr>
            <p:cNvPr id="87" name="Google Shape;87;p3"/>
            <p:cNvSpPr/>
            <p:nvPr/>
          </p:nvSpPr>
          <p:spPr>
            <a:xfrm rot="5400000">
              <a:off x="4688968" y="-924210"/>
              <a:ext cx="3905250" cy="6729984"/>
            </a:xfrm>
            <a:prstGeom prst="round2SameRect">
              <a:avLst>
                <a:gd fmla="val 16667" name="adj1"/>
                <a:gd fmla="val 0" name="adj2"/>
              </a:avLst>
            </a:prstGeom>
            <a:solidFill>
              <a:schemeClr val="accent6"/>
            </a:solidFill>
            <a:ln cap="flat" cmpd="sng" w="9525">
              <a:solidFill>
                <a:srgbClr val="E0E0E0">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509013" y="385765"/>
              <a:ext cx="2767588" cy="4110031"/>
            </a:xfrm>
            <a:prstGeom prst="roundRect">
              <a:avLst>
                <a:gd fmla="val 16667" name="adj"/>
              </a:avLst>
            </a:prstGeom>
            <a:gradFill>
              <a:gsLst>
                <a:gs pos="0">
                  <a:srgbClr val="AFAFAF"/>
                </a:gs>
                <a:gs pos="50000">
                  <a:schemeClr val="accent3"/>
                </a:gs>
                <a:gs pos="100000">
                  <a:srgbClr val="91919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txBox="1"/>
            <p:nvPr/>
          </p:nvSpPr>
          <p:spPr>
            <a:xfrm>
              <a:off x="509013" y="385765"/>
              <a:ext cx="2767588" cy="4110031"/>
            </a:xfrm>
            <a:prstGeom prst="rect">
              <a:avLst/>
            </a:prstGeom>
            <a:solidFill>
              <a:schemeClr val="accent2"/>
            </a:solidFill>
            <a:ln>
              <a:noFill/>
            </a:ln>
          </p:spPr>
          <p:txBody>
            <a:bodyPr anchorCtr="0" anchor="ctr" bIns="80000" lIns="160000" spcFirstLastPara="1" rIns="160000" wrap="square" tIns="80000">
              <a:noAutofit/>
            </a:bodyPr>
            <a:lstStyle/>
            <a:p>
              <a:pPr indent="0" lvl="0" marL="0" marR="0" rtl="0" algn="ctr">
                <a:lnSpc>
                  <a:spcPct val="90000"/>
                </a:lnSpc>
                <a:spcBef>
                  <a:spcPts val="0"/>
                </a:spcBef>
                <a:spcAft>
                  <a:spcPts val="0"/>
                </a:spcAft>
                <a:buNone/>
              </a:pPr>
              <a:r>
                <a:rPr b="1" lang="en-US" sz="4200">
                  <a:solidFill>
                    <a:schemeClr val="lt1"/>
                  </a:solidFill>
                  <a:latin typeface="Palatino Linotype"/>
                  <a:ea typeface="Palatino Linotype"/>
                  <a:cs typeface="Palatino Linotype"/>
                  <a:sym typeface="Palatino Linotype"/>
                </a:rPr>
                <a:t>Problem Statement</a:t>
              </a:r>
              <a:endParaRPr b="1">
                <a:latin typeface="Palatino Linotype"/>
                <a:ea typeface="Palatino Linotype"/>
                <a:cs typeface="Palatino Linotype"/>
                <a:sym typeface="Palatino Linotype"/>
              </a:endParaRPr>
            </a:p>
          </p:txBody>
        </p:sp>
      </p:grpSp>
      <p:sp>
        <p:nvSpPr>
          <p:cNvPr id="90" name="Google Shape;90;p3"/>
          <p:cNvSpPr txBox="1"/>
          <p:nvPr/>
        </p:nvSpPr>
        <p:spPr>
          <a:xfrm>
            <a:off x="4001925" y="1421925"/>
            <a:ext cx="6693600" cy="4849200"/>
          </a:xfrm>
          <a:prstGeom prst="rect">
            <a:avLst/>
          </a:prstGeom>
          <a:solidFill>
            <a:srgbClr val="FFD966"/>
          </a:solid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900">
                <a:solidFill>
                  <a:srgbClr val="0033CC"/>
                </a:solidFill>
                <a:latin typeface="Palatino Linotype"/>
                <a:ea typeface="Palatino Linotype"/>
                <a:cs typeface="Palatino Linotype"/>
                <a:sym typeface="Palatino Linotype"/>
              </a:rPr>
              <a:t>Our Problem statement is </a:t>
            </a:r>
            <a:r>
              <a:rPr b="1" lang="en-US" sz="1900">
                <a:solidFill>
                  <a:srgbClr val="0033CC"/>
                </a:solidFill>
                <a:latin typeface="Palatino Linotype"/>
                <a:ea typeface="Palatino Linotype"/>
                <a:cs typeface="Palatino Linotype"/>
                <a:sym typeface="Palatino Linotype"/>
              </a:rPr>
              <a:t>finding the security vulnerabilities and cyber frauds such as fraud transactions, account takeover etc at a large scale that is humanly impossible</a:t>
            </a:r>
            <a:r>
              <a:rPr lang="en-US" sz="1900">
                <a:solidFill>
                  <a:srgbClr val="0033CC"/>
                </a:solidFill>
                <a:latin typeface="Palatino Linotype"/>
                <a:ea typeface="Palatino Linotype"/>
                <a:cs typeface="Palatino Linotype"/>
                <a:sym typeface="Palatino Linotype"/>
              </a:rPr>
              <a:t>.  So Our domain for the Capstone project is </a:t>
            </a:r>
            <a:r>
              <a:rPr b="1" lang="en-US" sz="1900">
                <a:solidFill>
                  <a:srgbClr val="0033CC"/>
                </a:solidFill>
                <a:latin typeface="Palatino Linotype"/>
                <a:ea typeface="Palatino Linotype"/>
                <a:cs typeface="Palatino Linotype"/>
                <a:sym typeface="Palatino Linotype"/>
              </a:rPr>
              <a:t>Cybersecurity along with Machine learning</a:t>
            </a:r>
            <a:r>
              <a:rPr lang="en-US" sz="1900">
                <a:solidFill>
                  <a:srgbClr val="0033CC"/>
                </a:solidFill>
                <a:latin typeface="Palatino Linotype"/>
                <a:ea typeface="Palatino Linotype"/>
                <a:cs typeface="Palatino Linotype"/>
                <a:sym typeface="Palatino Linotype"/>
              </a:rPr>
              <a:t>.</a:t>
            </a:r>
            <a:endParaRPr sz="1900">
              <a:solidFill>
                <a:srgbClr val="0033CC"/>
              </a:solidFill>
              <a:latin typeface="Palatino Linotype"/>
              <a:ea typeface="Palatino Linotype"/>
              <a:cs typeface="Palatino Linotype"/>
              <a:sym typeface="Palatino Linotype"/>
            </a:endParaRPr>
          </a:p>
          <a:p>
            <a:pPr indent="0" lvl="0" marL="0" rtl="0" algn="just">
              <a:lnSpc>
                <a:spcPct val="115000"/>
              </a:lnSpc>
              <a:spcBef>
                <a:spcPts val="0"/>
              </a:spcBef>
              <a:spcAft>
                <a:spcPts val="0"/>
              </a:spcAft>
              <a:buNone/>
            </a:pPr>
            <a:r>
              <a:t/>
            </a:r>
            <a:endParaRPr sz="1900">
              <a:solidFill>
                <a:srgbClr val="0033CC"/>
              </a:solidFill>
              <a:latin typeface="Palatino Linotype"/>
              <a:ea typeface="Palatino Linotype"/>
              <a:cs typeface="Palatino Linotype"/>
              <a:sym typeface="Palatino Linotype"/>
            </a:endParaRPr>
          </a:p>
          <a:p>
            <a:pPr indent="0" lvl="0" marL="0" rtl="0" algn="just">
              <a:lnSpc>
                <a:spcPct val="115000"/>
              </a:lnSpc>
              <a:spcBef>
                <a:spcPts val="0"/>
              </a:spcBef>
              <a:spcAft>
                <a:spcPts val="0"/>
              </a:spcAft>
              <a:buNone/>
            </a:pPr>
            <a:r>
              <a:rPr lang="en-US" sz="1900">
                <a:solidFill>
                  <a:srgbClr val="0033CC"/>
                </a:solidFill>
                <a:latin typeface="Palatino Linotype"/>
                <a:ea typeface="Palatino Linotype"/>
                <a:cs typeface="Palatino Linotype"/>
                <a:sym typeface="Palatino Linotype"/>
              </a:rPr>
              <a:t>A typical example of how this works is, a human needs to monitor thousands of logs per day of a website to check for anomalies. Our project tries to </a:t>
            </a:r>
            <a:r>
              <a:rPr b="1" lang="en-US" sz="1900">
                <a:solidFill>
                  <a:srgbClr val="0033CC"/>
                </a:solidFill>
                <a:latin typeface="Palatino Linotype"/>
                <a:ea typeface="Palatino Linotype"/>
                <a:cs typeface="Palatino Linotype"/>
                <a:sym typeface="Palatino Linotype"/>
              </a:rPr>
              <a:t>minimise this by machine learning all the logs and looking for anomalies and reports few suspected logs to the human for inspection</a:t>
            </a:r>
            <a:r>
              <a:rPr lang="en-US" sz="1900">
                <a:solidFill>
                  <a:srgbClr val="0033CC"/>
                </a:solidFill>
                <a:latin typeface="Palatino Linotype"/>
                <a:ea typeface="Palatino Linotype"/>
                <a:cs typeface="Palatino Linotype"/>
                <a:sym typeface="Palatino Linotype"/>
              </a:rPr>
              <a:t>. A thousand logs for inspection is reduced to few hundreds or less for inspection. This reduces response time as well as amount of logs to check.</a:t>
            </a:r>
            <a:endParaRPr sz="13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05a04b1313_0_6"/>
          <p:cNvSpPr txBox="1"/>
          <p:nvPr>
            <p:ph type="title"/>
          </p:nvPr>
        </p:nvSpPr>
        <p:spPr>
          <a:xfrm>
            <a:off x="8382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000">
                <a:latin typeface="Palatino Linotype"/>
                <a:ea typeface="Palatino Linotype"/>
                <a:cs typeface="Palatino Linotype"/>
                <a:sym typeface="Palatino Linotype"/>
              </a:rPr>
              <a:t>Types of Frauds to be detected</a:t>
            </a:r>
            <a:endParaRPr sz="4000">
              <a:latin typeface="Palatino Linotype"/>
              <a:ea typeface="Palatino Linotype"/>
              <a:cs typeface="Palatino Linotype"/>
              <a:sym typeface="Palatino Linotype"/>
            </a:endParaRPr>
          </a:p>
        </p:txBody>
      </p:sp>
      <p:sp>
        <p:nvSpPr>
          <p:cNvPr id="97" name="Google Shape;97;g105a04b1313_0_6"/>
          <p:cNvSpPr txBox="1"/>
          <p:nvPr>
            <p:ph idx="1" type="body"/>
          </p:nvPr>
        </p:nvSpPr>
        <p:spPr>
          <a:xfrm>
            <a:off x="950400" y="1520150"/>
            <a:ext cx="2992500" cy="1334700"/>
          </a:xfrm>
          <a:prstGeom prst="rect">
            <a:avLst/>
          </a:prstGeom>
          <a:solidFill>
            <a:schemeClr val="accent1"/>
          </a:solidFill>
        </p:spPr>
        <p:txBody>
          <a:bodyPr anchorCtr="0" anchor="t" bIns="45700" lIns="91425" spcFirstLastPara="1" rIns="91425" wrap="square" tIns="45700">
            <a:noAutofit/>
          </a:bodyPr>
          <a:lstStyle/>
          <a:p>
            <a:pPr indent="0" lvl="0" marL="0" rtl="0" algn="ctr">
              <a:spcBef>
                <a:spcPts val="1000"/>
              </a:spcBef>
              <a:spcAft>
                <a:spcPts val="0"/>
              </a:spcAft>
              <a:buNone/>
            </a:pPr>
            <a:r>
              <a:rPr b="1" lang="en-US" sz="3300">
                <a:solidFill>
                  <a:schemeClr val="lt1"/>
                </a:solidFill>
                <a:latin typeface="Palatino Linotype"/>
                <a:ea typeface="Palatino Linotype"/>
                <a:cs typeface="Palatino Linotype"/>
                <a:sym typeface="Palatino Linotype"/>
              </a:rPr>
              <a:t>Breach in terms of Use</a:t>
            </a:r>
            <a:endParaRPr b="1" sz="3300">
              <a:solidFill>
                <a:schemeClr val="lt1"/>
              </a:solidFill>
              <a:latin typeface="Palatino Linotype"/>
              <a:ea typeface="Palatino Linotype"/>
              <a:cs typeface="Palatino Linotype"/>
              <a:sym typeface="Palatino Linotype"/>
            </a:endParaRPr>
          </a:p>
        </p:txBody>
      </p:sp>
      <p:pic>
        <p:nvPicPr>
          <p:cNvPr id="98" name="Google Shape;98;g105a04b1313_0_6"/>
          <p:cNvPicPr preferRelativeResize="0"/>
          <p:nvPr/>
        </p:nvPicPr>
        <p:blipFill>
          <a:blip r:embed="rId3">
            <a:alphaModFix/>
          </a:blip>
          <a:stretch>
            <a:fillRect/>
          </a:stretch>
        </p:blipFill>
        <p:spPr>
          <a:xfrm>
            <a:off x="619138" y="2678325"/>
            <a:ext cx="4040226" cy="2693476"/>
          </a:xfrm>
          <a:prstGeom prst="rect">
            <a:avLst/>
          </a:prstGeom>
          <a:noFill/>
          <a:ln>
            <a:noFill/>
          </a:ln>
        </p:spPr>
      </p:pic>
      <p:sp>
        <p:nvSpPr>
          <p:cNvPr id="99" name="Google Shape;99;g105a04b1313_0_6"/>
          <p:cNvSpPr txBox="1"/>
          <p:nvPr/>
        </p:nvSpPr>
        <p:spPr>
          <a:xfrm>
            <a:off x="5116700" y="1500200"/>
            <a:ext cx="31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00" name="Google Shape;100;g105a04b1313_0_6"/>
          <p:cNvPicPr preferRelativeResize="0"/>
          <p:nvPr/>
        </p:nvPicPr>
        <p:blipFill>
          <a:blip r:embed="rId4">
            <a:alphaModFix/>
          </a:blip>
          <a:stretch>
            <a:fillRect/>
          </a:stretch>
        </p:blipFill>
        <p:spPr>
          <a:xfrm>
            <a:off x="4706970" y="1135463"/>
            <a:ext cx="3353211" cy="2693476"/>
          </a:xfrm>
          <a:prstGeom prst="rect">
            <a:avLst/>
          </a:prstGeom>
          <a:noFill/>
          <a:ln>
            <a:noFill/>
          </a:ln>
        </p:spPr>
      </p:pic>
      <p:sp>
        <p:nvSpPr>
          <p:cNvPr id="101" name="Google Shape;101;g105a04b1313_0_6"/>
          <p:cNvSpPr txBox="1"/>
          <p:nvPr/>
        </p:nvSpPr>
        <p:spPr>
          <a:xfrm>
            <a:off x="8234350" y="1692550"/>
            <a:ext cx="2772600" cy="12006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chemeClr val="lt1"/>
                </a:solidFill>
                <a:latin typeface="Palatino Linotype"/>
                <a:ea typeface="Palatino Linotype"/>
                <a:cs typeface="Palatino Linotype"/>
                <a:sym typeface="Palatino Linotype"/>
              </a:rPr>
              <a:t>Self Delivery Fraud</a:t>
            </a:r>
            <a:endParaRPr b="1" sz="3300">
              <a:solidFill>
                <a:schemeClr val="lt1"/>
              </a:solidFill>
              <a:latin typeface="Palatino Linotype"/>
              <a:ea typeface="Palatino Linotype"/>
              <a:cs typeface="Palatino Linotype"/>
              <a:sym typeface="Palatino Linotype"/>
            </a:endParaRPr>
          </a:p>
        </p:txBody>
      </p:sp>
      <p:sp>
        <p:nvSpPr>
          <p:cNvPr id="102" name="Google Shape;102;g105a04b1313_0_6"/>
          <p:cNvSpPr txBox="1"/>
          <p:nvPr/>
        </p:nvSpPr>
        <p:spPr>
          <a:xfrm>
            <a:off x="5545250" y="4540750"/>
            <a:ext cx="2330700" cy="12006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chemeClr val="lt1"/>
                </a:solidFill>
                <a:latin typeface="Palatino Linotype"/>
                <a:ea typeface="Palatino Linotype"/>
                <a:cs typeface="Palatino Linotype"/>
                <a:sym typeface="Palatino Linotype"/>
              </a:rPr>
              <a:t>Identity Theft</a:t>
            </a:r>
            <a:endParaRPr b="1" sz="3300">
              <a:solidFill>
                <a:schemeClr val="lt1"/>
              </a:solidFill>
              <a:latin typeface="Palatino Linotype"/>
              <a:ea typeface="Palatino Linotype"/>
              <a:cs typeface="Palatino Linotype"/>
              <a:sym typeface="Palatino Linotype"/>
            </a:endParaRPr>
          </a:p>
        </p:txBody>
      </p:sp>
      <p:pic>
        <p:nvPicPr>
          <p:cNvPr id="103" name="Google Shape;103;g105a04b1313_0_6"/>
          <p:cNvPicPr preferRelativeResize="0"/>
          <p:nvPr/>
        </p:nvPicPr>
        <p:blipFill>
          <a:blip r:embed="rId5">
            <a:alphaModFix/>
          </a:blip>
          <a:stretch>
            <a:fillRect/>
          </a:stretch>
        </p:blipFill>
        <p:spPr>
          <a:xfrm>
            <a:off x="8304500" y="4147943"/>
            <a:ext cx="3735100" cy="21009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latin typeface="Palatino Linotype"/>
                <a:ea typeface="Palatino Linotype"/>
                <a:cs typeface="Palatino Linotype"/>
                <a:sym typeface="Palatino Linotype"/>
              </a:rPr>
              <a:t>Architecture </a:t>
            </a:r>
            <a:r>
              <a:rPr b="1" lang="en-US" sz="4000">
                <a:latin typeface="Palatino Linotype"/>
                <a:ea typeface="Palatino Linotype"/>
                <a:cs typeface="Palatino Linotype"/>
                <a:sym typeface="Palatino Linotype"/>
              </a:rPr>
              <a:t>Design</a:t>
            </a:r>
            <a:endParaRPr>
              <a:latin typeface="Palatino Linotype"/>
              <a:ea typeface="Palatino Linotype"/>
              <a:cs typeface="Palatino Linotype"/>
              <a:sym typeface="Palatino Linotype"/>
            </a:endParaRPr>
          </a:p>
        </p:txBody>
      </p:sp>
      <p:pic>
        <p:nvPicPr>
          <p:cNvPr id="110" name="Google Shape;110;p7"/>
          <p:cNvPicPr preferRelativeResize="0"/>
          <p:nvPr/>
        </p:nvPicPr>
        <p:blipFill>
          <a:blip r:embed="rId3">
            <a:alphaModFix/>
          </a:blip>
          <a:stretch>
            <a:fillRect/>
          </a:stretch>
        </p:blipFill>
        <p:spPr>
          <a:xfrm>
            <a:off x="500250" y="2083375"/>
            <a:ext cx="7560476" cy="3031425"/>
          </a:xfrm>
          <a:prstGeom prst="rect">
            <a:avLst/>
          </a:prstGeom>
          <a:noFill/>
          <a:ln>
            <a:noFill/>
          </a:ln>
        </p:spPr>
      </p:pic>
      <p:sp>
        <p:nvSpPr>
          <p:cNvPr id="111" name="Google Shape;111;p7"/>
          <p:cNvSpPr txBox="1"/>
          <p:nvPr/>
        </p:nvSpPr>
        <p:spPr>
          <a:xfrm>
            <a:off x="560175" y="1259875"/>
            <a:ext cx="6831300" cy="823500"/>
          </a:xfrm>
          <a:prstGeom prst="rect">
            <a:avLst/>
          </a:prstGeom>
          <a:noFill/>
          <a:ln>
            <a:noFill/>
          </a:ln>
        </p:spPr>
        <p:txBody>
          <a:bodyPr anchorCtr="0" anchor="ctr" bIns="91425" lIns="91425" spcFirstLastPara="1" rIns="91425" wrap="square" tIns="91425">
            <a:spAutoFit/>
          </a:bodyPr>
          <a:lstStyle/>
          <a:p>
            <a:pPr indent="0" lvl="0" marL="0" rtl="0" algn="just">
              <a:spcBef>
                <a:spcPts val="600"/>
              </a:spcBef>
              <a:spcAft>
                <a:spcPts val="0"/>
              </a:spcAft>
              <a:buNone/>
            </a:pPr>
            <a:r>
              <a:rPr lang="en-US" sz="2200">
                <a:solidFill>
                  <a:srgbClr val="000000"/>
                </a:solidFill>
                <a:latin typeface="Palatino Linotype"/>
                <a:ea typeface="Palatino Linotype"/>
                <a:cs typeface="Palatino Linotype"/>
                <a:sym typeface="Palatino Linotype"/>
              </a:rPr>
              <a:t>The System follows an </a:t>
            </a:r>
            <a:r>
              <a:rPr b="1" lang="en-US" sz="2200">
                <a:solidFill>
                  <a:srgbClr val="000000"/>
                </a:solidFill>
                <a:latin typeface="Palatino Linotype"/>
                <a:ea typeface="Palatino Linotype"/>
                <a:cs typeface="Palatino Linotype"/>
                <a:sym typeface="Palatino Linotype"/>
              </a:rPr>
              <a:t>Event-driven architecture</a:t>
            </a:r>
            <a:r>
              <a:rPr lang="en-US" sz="2200">
                <a:solidFill>
                  <a:srgbClr val="000000"/>
                </a:solidFill>
                <a:latin typeface="Palatino Linotype"/>
                <a:ea typeface="Palatino Linotype"/>
                <a:cs typeface="Palatino Linotype"/>
                <a:sym typeface="Palatino Linotype"/>
              </a:rPr>
              <a:t>. </a:t>
            </a:r>
            <a:endParaRPr sz="2200">
              <a:solidFill>
                <a:srgbClr val="000000"/>
              </a:solidFill>
              <a:latin typeface="Palatino Linotype"/>
              <a:ea typeface="Palatino Linotype"/>
              <a:cs typeface="Palatino Linotype"/>
              <a:sym typeface="Palatino Linotype"/>
            </a:endParaRPr>
          </a:p>
          <a:p>
            <a:pPr indent="0" lvl="0" marL="0" rtl="0" algn="l">
              <a:spcBef>
                <a:spcPts val="0"/>
              </a:spcBef>
              <a:spcAft>
                <a:spcPts val="0"/>
              </a:spcAft>
              <a:buNone/>
            </a:pPr>
            <a:r>
              <a:t/>
            </a:r>
            <a:endParaRPr sz="1950">
              <a:latin typeface="Calibri"/>
              <a:ea typeface="Calibri"/>
              <a:cs typeface="Calibri"/>
              <a:sym typeface="Calibri"/>
            </a:endParaRPr>
          </a:p>
        </p:txBody>
      </p:sp>
      <p:sp>
        <p:nvSpPr>
          <p:cNvPr id="112" name="Google Shape;112;p7"/>
          <p:cNvSpPr txBox="1"/>
          <p:nvPr/>
        </p:nvSpPr>
        <p:spPr>
          <a:xfrm>
            <a:off x="8110225" y="1542525"/>
            <a:ext cx="3421500" cy="4694700"/>
          </a:xfrm>
          <a:prstGeom prst="rect">
            <a:avLst/>
          </a:prstGeom>
          <a:noFill/>
          <a:ln>
            <a:noFill/>
          </a:ln>
        </p:spPr>
        <p:txBody>
          <a:bodyPr anchorCtr="0" anchor="t" bIns="91425" lIns="91425" spcFirstLastPara="1" rIns="91425" wrap="square" tIns="91425">
            <a:spAutoFit/>
          </a:bodyPr>
          <a:lstStyle/>
          <a:p>
            <a:pPr indent="0" lvl="0" marL="0" rtl="0" algn="just">
              <a:spcBef>
                <a:spcPts val="600"/>
              </a:spcBef>
              <a:spcAft>
                <a:spcPts val="0"/>
              </a:spcAft>
              <a:buClr>
                <a:srgbClr val="000000"/>
              </a:buClr>
              <a:buSzPts val="1100"/>
              <a:buFont typeface="Arial"/>
              <a:buNone/>
            </a:pPr>
            <a:r>
              <a:rPr b="1" lang="en-US" sz="1600">
                <a:solidFill>
                  <a:srgbClr val="000000"/>
                </a:solidFill>
                <a:latin typeface="Palatino Linotype"/>
                <a:ea typeface="Palatino Linotype"/>
                <a:cs typeface="Palatino Linotype"/>
                <a:sym typeface="Palatino Linotype"/>
              </a:rPr>
              <a:t>Structure of the model</a:t>
            </a:r>
            <a:endParaRPr b="1" sz="1600">
              <a:solidFill>
                <a:srgbClr val="000000"/>
              </a:solidFill>
              <a:latin typeface="Palatino Linotype"/>
              <a:ea typeface="Palatino Linotype"/>
              <a:cs typeface="Palatino Linotype"/>
              <a:sym typeface="Palatino Linotype"/>
            </a:endParaRPr>
          </a:p>
          <a:p>
            <a:pPr indent="-330200" lvl="0" marL="457200" rtl="0" algn="just">
              <a:spcBef>
                <a:spcPts val="600"/>
              </a:spcBef>
              <a:spcAft>
                <a:spcPts val="0"/>
              </a:spcAft>
              <a:buClr>
                <a:srgbClr val="000000"/>
              </a:buClr>
              <a:buSzPts val="1600"/>
              <a:buFont typeface="Palatino Linotype"/>
              <a:buAutoNum type="arabicPeriod"/>
            </a:pPr>
            <a:r>
              <a:rPr lang="en-US" sz="1600">
                <a:solidFill>
                  <a:srgbClr val="000000"/>
                </a:solidFill>
                <a:latin typeface="Palatino Linotype"/>
                <a:ea typeface="Palatino Linotype"/>
                <a:cs typeface="Palatino Linotype"/>
                <a:sym typeface="Palatino Linotype"/>
              </a:rPr>
              <a:t>An outside web server sends data to our model. The model consists of a powerful server that trains the data both supervised and unsupervised.</a:t>
            </a:r>
            <a:endParaRPr sz="1600">
              <a:solidFill>
                <a:srgbClr val="000000"/>
              </a:solidFill>
              <a:latin typeface="Palatino Linotype"/>
              <a:ea typeface="Palatino Linotype"/>
              <a:cs typeface="Palatino Linotype"/>
              <a:sym typeface="Palatino Linotype"/>
            </a:endParaRPr>
          </a:p>
          <a:p>
            <a:pPr indent="-330200" lvl="0" marL="457200" rtl="0" algn="just">
              <a:spcBef>
                <a:spcPts val="0"/>
              </a:spcBef>
              <a:spcAft>
                <a:spcPts val="0"/>
              </a:spcAft>
              <a:buClr>
                <a:srgbClr val="000000"/>
              </a:buClr>
              <a:buSzPts val="1600"/>
              <a:buFont typeface="Palatino Linotype"/>
              <a:buAutoNum type="arabicPeriod"/>
            </a:pPr>
            <a:r>
              <a:rPr lang="en-US" sz="1600">
                <a:solidFill>
                  <a:srgbClr val="000000"/>
                </a:solidFill>
                <a:latin typeface="Palatino Linotype"/>
                <a:ea typeface="Palatino Linotype"/>
                <a:cs typeface="Palatino Linotype"/>
                <a:sym typeface="Palatino Linotype"/>
              </a:rPr>
              <a:t>The human analyst reads through the report from the model and trains it by reporting false positives and positives.</a:t>
            </a:r>
            <a:endParaRPr sz="1600">
              <a:solidFill>
                <a:srgbClr val="000000"/>
              </a:solidFill>
              <a:latin typeface="Palatino Linotype"/>
              <a:ea typeface="Palatino Linotype"/>
              <a:cs typeface="Palatino Linotype"/>
              <a:sym typeface="Palatino Linotype"/>
            </a:endParaRPr>
          </a:p>
          <a:p>
            <a:pPr indent="-330200" lvl="0" marL="457200" rtl="0" algn="just">
              <a:spcBef>
                <a:spcPts val="0"/>
              </a:spcBef>
              <a:spcAft>
                <a:spcPts val="0"/>
              </a:spcAft>
              <a:buClr>
                <a:srgbClr val="000000"/>
              </a:buClr>
              <a:buSzPts val="1600"/>
              <a:buFont typeface="Palatino Linotype"/>
              <a:buAutoNum type="arabicPeriod"/>
            </a:pPr>
            <a:r>
              <a:rPr lang="en-US" sz="1600">
                <a:solidFill>
                  <a:srgbClr val="000000"/>
                </a:solidFill>
                <a:latin typeface="Palatino Linotype"/>
                <a:ea typeface="Palatino Linotype"/>
                <a:cs typeface="Palatino Linotype"/>
                <a:sym typeface="Palatino Linotype"/>
              </a:rPr>
              <a:t>The model can either store the data with itself or send it back to the web server for reporting. So, Our model structure is </a:t>
            </a:r>
            <a:r>
              <a:rPr b="1" lang="en-US" sz="1600">
                <a:solidFill>
                  <a:srgbClr val="000000"/>
                </a:solidFill>
                <a:latin typeface="Palatino Linotype"/>
                <a:ea typeface="Palatino Linotype"/>
                <a:cs typeface="Palatino Linotype"/>
                <a:sym typeface="Palatino Linotype"/>
              </a:rPr>
              <a:t>independent</a:t>
            </a:r>
            <a:r>
              <a:rPr lang="en-US" sz="1600">
                <a:solidFill>
                  <a:srgbClr val="000000"/>
                </a:solidFill>
                <a:latin typeface="Palatino Linotype"/>
                <a:ea typeface="Palatino Linotype"/>
                <a:cs typeface="Palatino Linotype"/>
                <a:sym typeface="Palatino Linotype"/>
              </a:rPr>
              <a:t> of the structure of the web server model. </a:t>
            </a:r>
            <a:endParaRPr sz="900">
              <a:latin typeface="Calibri"/>
              <a:ea typeface="Calibri"/>
              <a:cs typeface="Calibri"/>
              <a:sym typeface="Calibri"/>
            </a:endParaRPr>
          </a:p>
        </p:txBody>
      </p:sp>
      <p:sp>
        <p:nvSpPr>
          <p:cNvPr id="113" name="Google Shape;113;p7"/>
          <p:cNvSpPr txBox="1"/>
          <p:nvPr/>
        </p:nvSpPr>
        <p:spPr>
          <a:xfrm>
            <a:off x="347850" y="5522725"/>
            <a:ext cx="7979400" cy="1085100"/>
          </a:xfrm>
          <a:prstGeom prst="rect">
            <a:avLst/>
          </a:prstGeom>
          <a:noFill/>
          <a:ln>
            <a:noFill/>
          </a:ln>
        </p:spPr>
        <p:txBody>
          <a:bodyPr anchorCtr="0" anchor="t" bIns="91425" lIns="91425" spcFirstLastPara="1" rIns="91425" wrap="square" tIns="91425">
            <a:spAutoFit/>
          </a:bodyPr>
          <a:lstStyle/>
          <a:p>
            <a:pPr indent="0" lvl="0" marL="0" rtl="0" algn="just">
              <a:spcBef>
                <a:spcPts val="600"/>
              </a:spcBef>
              <a:spcAft>
                <a:spcPts val="0"/>
              </a:spcAft>
              <a:buNone/>
            </a:pPr>
            <a:r>
              <a:rPr lang="en-US" sz="1950">
                <a:solidFill>
                  <a:srgbClr val="000000"/>
                </a:solidFill>
                <a:latin typeface="Palatino Linotype"/>
                <a:ea typeface="Palatino Linotype"/>
                <a:cs typeface="Palatino Linotype"/>
                <a:sym typeface="Palatino Linotype"/>
              </a:rPr>
              <a:t>Web server asynchronously sends the data to our machine learning model and our model processes and reports the anomalies to the cyber analyst.</a:t>
            </a:r>
            <a:endParaRPr sz="1950">
              <a:solidFill>
                <a:srgbClr val="000000"/>
              </a:solidFill>
              <a:latin typeface="Palatino Linotype"/>
              <a:ea typeface="Palatino Linotype"/>
              <a:cs typeface="Palatino Linotype"/>
              <a:sym typeface="Palatino Linotyp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05a04b1313_0_22"/>
          <p:cNvSpPr txBox="1"/>
          <p:nvPr>
            <p:ph type="title"/>
          </p:nvPr>
        </p:nvSpPr>
        <p:spPr>
          <a:xfrm>
            <a:off x="838200" y="1"/>
            <a:ext cx="10515600" cy="838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a:latin typeface="Palatino Linotype"/>
                <a:ea typeface="Palatino Linotype"/>
                <a:cs typeface="Palatino Linotype"/>
                <a:sym typeface="Palatino Linotype"/>
              </a:rPr>
              <a:t>High Level and System Architecture Design</a:t>
            </a:r>
            <a:endParaRPr b="1">
              <a:latin typeface="Palatino Linotype"/>
              <a:ea typeface="Palatino Linotype"/>
              <a:cs typeface="Palatino Linotype"/>
              <a:sym typeface="Palatino Linotype"/>
            </a:endParaRPr>
          </a:p>
        </p:txBody>
      </p:sp>
      <p:pic>
        <p:nvPicPr>
          <p:cNvPr id="120" name="Google Shape;120;g105a04b1313_0_22"/>
          <p:cNvPicPr preferRelativeResize="0"/>
          <p:nvPr/>
        </p:nvPicPr>
        <p:blipFill>
          <a:blip r:embed="rId3">
            <a:alphaModFix/>
          </a:blip>
          <a:stretch>
            <a:fillRect/>
          </a:stretch>
        </p:blipFill>
        <p:spPr>
          <a:xfrm>
            <a:off x="76200" y="990601"/>
            <a:ext cx="4538846" cy="5714999"/>
          </a:xfrm>
          <a:prstGeom prst="rect">
            <a:avLst/>
          </a:prstGeom>
          <a:noFill/>
          <a:ln cap="flat" cmpd="sng" w="9525">
            <a:solidFill>
              <a:schemeClr val="accent1"/>
            </a:solidFill>
            <a:prstDash val="dash"/>
            <a:round/>
            <a:headEnd len="sm" w="sm" type="none"/>
            <a:tailEnd len="sm" w="sm" type="none"/>
          </a:ln>
        </p:spPr>
      </p:pic>
      <p:pic>
        <p:nvPicPr>
          <p:cNvPr id="121" name="Google Shape;121;g105a04b1313_0_22"/>
          <p:cNvPicPr preferRelativeResize="0"/>
          <p:nvPr/>
        </p:nvPicPr>
        <p:blipFill>
          <a:blip r:embed="rId4">
            <a:alphaModFix/>
          </a:blip>
          <a:stretch>
            <a:fillRect/>
          </a:stretch>
        </p:blipFill>
        <p:spPr>
          <a:xfrm>
            <a:off x="4834875" y="1219200"/>
            <a:ext cx="7227375" cy="2501800"/>
          </a:xfrm>
          <a:prstGeom prst="rect">
            <a:avLst/>
          </a:prstGeom>
          <a:noFill/>
          <a:ln cap="flat" cmpd="sng" w="9525">
            <a:solidFill>
              <a:srgbClr val="0000FF"/>
            </a:solidFill>
            <a:prstDash val="dashDot"/>
            <a:round/>
            <a:headEnd len="sm" w="sm" type="none"/>
            <a:tailEnd len="sm" w="sm" type="none"/>
          </a:ln>
        </p:spPr>
      </p:pic>
      <p:sp>
        <p:nvSpPr>
          <p:cNvPr id="122" name="Google Shape;122;g105a04b1313_0_22"/>
          <p:cNvSpPr txBox="1"/>
          <p:nvPr/>
        </p:nvSpPr>
        <p:spPr>
          <a:xfrm>
            <a:off x="4800600" y="3752025"/>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2400">
                <a:solidFill>
                  <a:srgbClr val="0066FF"/>
                </a:solidFill>
                <a:latin typeface="Palatino Linotype"/>
                <a:ea typeface="Palatino Linotype"/>
                <a:cs typeface="Palatino Linotype"/>
                <a:sym typeface="Palatino Linotype"/>
              </a:rPr>
              <a:t>High Level Design View</a:t>
            </a:r>
            <a:endParaRPr b="1" sz="2400">
              <a:solidFill>
                <a:srgbClr val="0066FF"/>
              </a:solidFill>
              <a:latin typeface="Palatino Linotype"/>
              <a:ea typeface="Palatino Linotype"/>
              <a:cs typeface="Palatino Linotype"/>
              <a:sym typeface="Palatino Linotype"/>
            </a:endParaRPr>
          </a:p>
        </p:txBody>
      </p:sp>
      <p:sp>
        <p:nvSpPr>
          <p:cNvPr id="123" name="Google Shape;123;g105a04b1313_0_22"/>
          <p:cNvSpPr txBox="1"/>
          <p:nvPr/>
        </p:nvSpPr>
        <p:spPr>
          <a:xfrm>
            <a:off x="4419600" y="5199825"/>
            <a:ext cx="24141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2400">
                <a:solidFill>
                  <a:srgbClr val="0066FF"/>
                </a:solidFill>
                <a:latin typeface="Palatino Linotype"/>
                <a:ea typeface="Palatino Linotype"/>
                <a:cs typeface="Palatino Linotype"/>
                <a:sym typeface="Palatino Linotype"/>
              </a:rPr>
              <a:t>System Architecture</a:t>
            </a:r>
            <a:r>
              <a:rPr b="1" lang="en-US" sz="2400">
                <a:solidFill>
                  <a:srgbClr val="0066FF"/>
                </a:solidFill>
                <a:latin typeface="Palatino Linotype"/>
                <a:ea typeface="Palatino Linotype"/>
                <a:cs typeface="Palatino Linotype"/>
                <a:sym typeface="Palatino Linotype"/>
              </a:rPr>
              <a:t> </a:t>
            </a:r>
            <a:endParaRPr b="1" sz="2400">
              <a:solidFill>
                <a:srgbClr val="0066FF"/>
              </a:solidFill>
              <a:latin typeface="Palatino Linotype"/>
              <a:ea typeface="Palatino Linotype"/>
              <a:cs typeface="Palatino Linotype"/>
              <a:sym typeface="Palatino Linotyp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0"/>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latin typeface="Palatino Linotype"/>
                <a:ea typeface="Palatino Linotype"/>
                <a:cs typeface="Palatino Linotype"/>
                <a:sym typeface="Palatino Linotype"/>
              </a:rPr>
              <a:t>Project Demo and Code </a:t>
            </a:r>
            <a:r>
              <a:rPr b="1" lang="en-US" sz="4000">
                <a:latin typeface="Palatino Linotype"/>
                <a:ea typeface="Palatino Linotype"/>
                <a:cs typeface="Palatino Linotype"/>
                <a:sym typeface="Palatino Linotype"/>
              </a:rPr>
              <a:t>Walkthrough</a:t>
            </a:r>
            <a:endParaRPr>
              <a:latin typeface="Palatino Linotype"/>
              <a:ea typeface="Palatino Linotype"/>
              <a:cs typeface="Palatino Linotype"/>
              <a:sym typeface="Palatino Linotype"/>
            </a:endParaRPr>
          </a:p>
        </p:txBody>
      </p:sp>
      <p:pic>
        <p:nvPicPr>
          <p:cNvPr id="129" name="Google Shape;129;p10"/>
          <p:cNvPicPr preferRelativeResize="0"/>
          <p:nvPr/>
        </p:nvPicPr>
        <p:blipFill>
          <a:blip r:embed="rId3">
            <a:alphaModFix/>
          </a:blip>
          <a:stretch>
            <a:fillRect/>
          </a:stretch>
        </p:blipFill>
        <p:spPr>
          <a:xfrm>
            <a:off x="2819400" y="1600201"/>
            <a:ext cx="5829300" cy="3505200"/>
          </a:xfrm>
          <a:prstGeom prst="rect">
            <a:avLst/>
          </a:prstGeom>
          <a:noFill/>
          <a:ln cap="flat" cmpd="sng" w="28575">
            <a:solidFill>
              <a:schemeClr val="accent1"/>
            </a:solidFill>
            <a:prstDash val="dot"/>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072e48926c_0_1"/>
          <p:cNvSpPr txBox="1"/>
          <p:nvPr>
            <p:ph type="title"/>
          </p:nvPr>
        </p:nvSpPr>
        <p:spPr>
          <a:xfrm>
            <a:off x="6096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Palatino Linotype"/>
                <a:ea typeface="Palatino Linotype"/>
                <a:cs typeface="Palatino Linotype"/>
                <a:sym typeface="Palatino Linotype"/>
              </a:rPr>
              <a:t>Data</a:t>
            </a:r>
            <a:r>
              <a:rPr b="1" lang="en-US"/>
              <a:t> </a:t>
            </a:r>
            <a:r>
              <a:rPr b="1" lang="en-US">
                <a:latin typeface="Palatino Linotype"/>
                <a:ea typeface="Palatino Linotype"/>
                <a:cs typeface="Palatino Linotype"/>
                <a:sym typeface="Palatino Linotype"/>
              </a:rPr>
              <a:t>Generation &amp; E-commerce Website</a:t>
            </a:r>
            <a:endParaRPr b="1">
              <a:latin typeface="Palatino Linotype"/>
              <a:ea typeface="Palatino Linotype"/>
              <a:cs typeface="Palatino Linotype"/>
              <a:sym typeface="Palatino Linotype"/>
            </a:endParaRPr>
          </a:p>
        </p:txBody>
      </p:sp>
      <p:sp>
        <p:nvSpPr>
          <p:cNvPr id="136" name="Google Shape;136;g1072e48926c_0_1"/>
          <p:cNvSpPr txBox="1"/>
          <p:nvPr/>
        </p:nvSpPr>
        <p:spPr>
          <a:xfrm>
            <a:off x="1025200" y="1023050"/>
            <a:ext cx="9684300" cy="329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0000FF"/>
                </a:solidFill>
                <a:latin typeface="Cambria"/>
                <a:ea typeface="Cambria"/>
                <a:cs typeface="Cambria"/>
                <a:sym typeface="Cambria"/>
              </a:rPr>
              <a:t>Format of logs:</a:t>
            </a:r>
            <a:endParaRPr b="1" sz="2600">
              <a:solidFill>
                <a:srgbClr val="0000FF"/>
              </a:solidFill>
              <a:latin typeface="Cambria"/>
              <a:ea typeface="Cambria"/>
              <a:cs typeface="Cambria"/>
              <a:sym typeface="Cambria"/>
            </a:endParaRPr>
          </a:p>
          <a:p>
            <a:pPr indent="-342900" lvl="0" marL="457200" rtl="0" algn="l">
              <a:spcBef>
                <a:spcPts val="0"/>
              </a:spcBef>
              <a:spcAft>
                <a:spcPts val="0"/>
              </a:spcAft>
              <a:buClr>
                <a:srgbClr val="0000FF"/>
              </a:buClr>
              <a:buSzPts val="1800"/>
              <a:buFont typeface="Cambria"/>
              <a:buChar char="●"/>
            </a:pPr>
            <a:r>
              <a:rPr b="1" lang="en-US" sz="1800">
                <a:solidFill>
                  <a:srgbClr val="0000FF"/>
                </a:solidFill>
                <a:latin typeface="Cambria"/>
                <a:ea typeface="Cambria"/>
                <a:cs typeface="Cambria"/>
                <a:sym typeface="Cambria"/>
              </a:rPr>
              <a:t>Login Page</a:t>
            </a:r>
            <a:endParaRPr b="1" sz="1800">
              <a:solidFill>
                <a:srgbClr val="0000FF"/>
              </a:solidFill>
              <a:latin typeface="Cambria"/>
              <a:ea typeface="Cambria"/>
              <a:cs typeface="Cambria"/>
              <a:sym typeface="Cambria"/>
            </a:endParaRPr>
          </a:p>
          <a:p>
            <a:pPr indent="0" lvl="0" marL="457200" rtl="0" algn="l">
              <a:spcBef>
                <a:spcPts val="0"/>
              </a:spcBef>
              <a:spcAft>
                <a:spcPts val="0"/>
              </a:spcAft>
              <a:buNone/>
            </a:pPr>
            <a:r>
              <a:rPr lang="en-US" sz="1300">
                <a:solidFill>
                  <a:srgbClr val="00000A"/>
                </a:solidFill>
                <a:latin typeface="Liberation Serif"/>
                <a:ea typeface="Liberation Serif"/>
                <a:cs typeface="Liberation Serif"/>
                <a:sym typeface="Liberation Serif"/>
              </a:rPr>
              <a:t>[ client_ip, Method = [Get, Post], httpStatusCode, relative_path of the website page, name_of_page ,IsLoggedIn, user_id, email used for logging]</a:t>
            </a:r>
            <a:endParaRPr sz="1800">
              <a:solidFill>
                <a:srgbClr val="000000"/>
              </a:solidFill>
              <a:latin typeface="Cambria"/>
              <a:ea typeface="Cambria"/>
              <a:cs typeface="Cambria"/>
              <a:sym typeface="Cambria"/>
            </a:endParaRPr>
          </a:p>
          <a:p>
            <a:pPr indent="-342900" lvl="0" marL="457200" rtl="0" algn="l">
              <a:spcBef>
                <a:spcPts val="0"/>
              </a:spcBef>
              <a:spcAft>
                <a:spcPts val="0"/>
              </a:spcAft>
              <a:buClr>
                <a:srgbClr val="0000FF"/>
              </a:buClr>
              <a:buSzPts val="1800"/>
              <a:buFont typeface="Cambria"/>
              <a:buChar char="●"/>
            </a:pPr>
            <a:r>
              <a:rPr b="1" lang="en-US" sz="1800">
                <a:solidFill>
                  <a:srgbClr val="0000FF"/>
                </a:solidFill>
                <a:latin typeface="Cambria"/>
                <a:ea typeface="Cambria"/>
                <a:cs typeface="Cambria"/>
                <a:sym typeface="Cambria"/>
              </a:rPr>
              <a:t>Register Page</a:t>
            </a:r>
            <a:endParaRPr b="1" sz="1800">
              <a:solidFill>
                <a:srgbClr val="0000FF"/>
              </a:solidFill>
              <a:latin typeface="Cambria"/>
              <a:ea typeface="Cambria"/>
              <a:cs typeface="Cambria"/>
              <a:sym typeface="Cambria"/>
            </a:endParaRPr>
          </a:p>
          <a:p>
            <a:pPr indent="0" lvl="0" marL="457200" rtl="0" algn="l">
              <a:spcBef>
                <a:spcPts val="0"/>
              </a:spcBef>
              <a:spcAft>
                <a:spcPts val="0"/>
              </a:spcAft>
              <a:buNone/>
            </a:pPr>
            <a:r>
              <a:rPr lang="en-US" sz="1300">
                <a:solidFill>
                  <a:srgbClr val="00000A"/>
                </a:solidFill>
                <a:latin typeface="Liberation Serif"/>
                <a:ea typeface="Liberation Serif"/>
                <a:cs typeface="Liberation Serif"/>
                <a:sym typeface="Liberation Serif"/>
              </a:rPr>
              <a:t>[client_ip, Method = [Get, Post], httpStatusCode, relative_path of the website page,name_of_page, IsLoggedIn , user_id, email used for logging]</a:t>
            </a:r>
            <a:endParaRPr b="1" sz="1800">
              <a:solidFill>
                <a:srgbClr val="0000FF"/>
              </a:solidFill>
              <a:latin typeface="Cambria"/>
              <a:ea typeface="Cambria"/>
              <a:cs typeface="Cambria"/>
              <a:sym typeface="Cambria"/>
            </a:endParaRPr>
          </a:p>
          <a:p>
            <a:pPr indent="-342900" lvl="0" marL="457200" rtl="0" algn="l">
              <a:spcBef>
                <a:spcPts val="0"/>
              </a:spcBef>
              <a:spcAft>
                <a:spcPts val="0"/>
              </a:spcAft>
              <a:buClr>
                <a:srgbClr val="0000FF"/>
              </a:buClr>
              <a:buSzPts val="1800"/>
              <a:buFont typeface="Cambria"/>
              <a:buChar char="●"/>
            </a:pPr>
            <a:r>
              <a:rPr b="1" lang="en-US" sz="1800">
                <a:solidFill>
                  <a:srgbClr val="0000FF"/>
                </a:solidFill>
                <a:latin typeface="Cambria"/>
                <a:ea typeface="Cambria"/>
                <a:cs typeface="Cambria"/>
                <a:sym typeface="Cambria"/>
              </a:rPr>
              <a:t>Cart Page</a:t>
            </a:r>
            <a:endParaRPr b="1" sz="1800">
              <a:solidFill>
                <a:srgbClr val="0000FF"/>
              </a:solidFill>
              <a:latin typeface="Cambria"/>
              <a:ea typeface="Cambria"/>
              <a:cs typeface="Cambria"/>
              <a:sym typeface="Cambria"/>
            </a:endParaRPr>
          </a:p>
          <a:p>
            <a:pPr indent="0" lvl="0" marL="457200" rtl="0" algn="l">
              <a:spcBef>
                <a:spcPts val="0"/>
              </a:spcBef>
              <a:spcAft>
                <a:spcPts val="0"/>
              </a:spcAft>
              <a:buNone/>
            </a:pPr>
            <a:r>
              <a:rPr lang="en-US" sz="1300">
                <a:solidFill>
                  <a:srgbClr val="00000A"/>
                </a:solidFill>
                <a:latin typeface="Liberation Serif"/>
                <a:ea typeface="Liberation Serif"/>
                <a:cs typeface="Liberation Serif"/>
                <a:sym typeface="Liberation Serif"/>
              </a:rPr>
              <a:t>[client_ip, Method=[GET, POST], httpStatusCode ,relative path of the website page, ifLoggedIn, userId, email, credit_card/debit card Number, productId, ratingGiven, zip code of the client ]</a:t>
            </a:r>
            <a:endParaRPr b="1" sz="1800">
              <a:solidFill>
                <a:srgbClr val="0000FF"/>
              </a:solidFill>
              <a:latin typeface="Cambria"/>
              <a:ea typeface="Cambria"/>
              <a:cs typeface="Cambria"/>
              <a:sym typeface="Cambria"/>
            </a:endParaRPr>
          </a:p>
          <a:p>
            <a:pPr indent="-342900" lvl="0" marL="457200" rtl="0" algn="l">
              <a:spcBef>
                <a:spcPts val="0"/>
              </a:spcBef>
              <a:spcAft>
                <a:spcPts val="0"/>
              </a:spcAft>
              <a:buClr>
                <a:srgbClr val="0000FF"/>
              </a:buClr>
              <a:buSzPts val="1800"/>
              <a:buFont typeface="Cambria"/>
              <a:buChar char="●"/>
            </a:pPr>
            <a:r>
              <a:rPr b="1" lang="en-US" sz="1800">
                <a:solidFill>
                  <a:srgbClr val="0000FF"/>
                </a:solidFill>
                <a:latin typeface="Cambria"/>
                <a:ea typeface="Cambria"/>
                <a:cs typeface="Cambria"/>
                <a:sym typeface="Cambria"/>
              </a:rPr>
              <a:t>Update Profile Page</a:t>
            </a:r>
            <a:endParaRPr b="1" sz="1800">
              <a:solidFill>
                <a:srgbClr val="0000FF"/>
              </a:solidFill>
              <a:latin typeface="Cambria"/>
              <a:ea typeface="Cambria"/>
              <a:cs typeface="Cambria"/>
              <a:sym typeface="Cambria"/>
            </a:endParaRPr>
          </a:p>
          <a:p>
            <a:pPr indent="0" lvl="0" marL="457200" rtl="0" algn="l">
              <a:spcBef>
                <a:spcPts val="0"/>
              </a:spcBef>
              <a:spcAft>
                <a:spcPts val="0"/>
              </a:spcAft>
              <a:buNone/>
            </a:pPr>
            <a:r>
              <a:rPr lang="en-US" sz="1300">
                <a:solidFill>
                  <a:srgbClr val="00000A"/>
                </a:solidFill>
                <a:latin typeface="Liberation Serif"/>
                <a:ea typeface="Liberation Serif"/>
                <a:cs typeface="Liberation Serif"/>
                <a:sym typeface="Liberation Serif"/>
              </a:rPr>
              <a:t>[client_ip, Method = [Get, Post], httpStatusCode, relative_path of the website page,name_of_page, IsLoggedIn , user_id, email used for logging]</a:t>
            </a:r>
            <a:endParaRPr b="1" sz="1800">
              <a:solidFill>
                <a:srgbClr val="0000FF"/>
              </a:solidFill>
              <a:latin typeface="Cambria"/>
              <a:ea typeface="Cambria"/>
              <a:cs typeface="Cambria"/>
              <a:sym typeface="Cambria"/>
            </a:endParaRPr>
          </a:p>
        </p:txBody>
      </p:sp>
      <p:pic>
        <p:nvPicPr>
          <p:cNvPr id="137" name="Google Shape;137;g1072e48926c_0_1"/>
          <p:cNvPicPr preferRelativeResize="0"/>
          <p:nvPr/>
        </p:nvPicPr>
        <p:blipFill>
          <a:blip r:embed="rId3">
            <a:alphaModFix/>
          </a:blip>
          <a:stretch>
            <a:fillRect/>
          </a:stretch>
        </p:blipFill>
        <p:spPr>
          <a:xfrm>
            <a:off x="796600" y="4794725"/>
            <a:ext cx="10515600" cy="1601994"/>
          </a:xfrm>
          <a:prstGeom prst="rect">
            <a:avLst/>
          </a:prstGeom>
          <a:noFill/>
          <a:ln cap="flat" cmpd="sng" w="38100">
            <a:solidFill>
              <a:srgbClr val="0000FF"/>
            </a:solidFill>
            <a:prstDash val="solid"/>
            <a:round/>
            <a:headEnd len="sm" w="sm" type="none"/>
            <a:tailEnd len="sm" w="sm" type="none"/>
          </a:ln>
        </p:spPr>
      </p:pic>
      <p:sp>
        <p:nvSpPr>
          <p:cNvPr id="138" name="Google Shape;138;g1072e48926c_0_1"/>
          <p:cNvSpPr txBox="1"/>
          <p:nvPr/>
        </p:nvSpPr>
        <p:spPr>
          <a:xfrm>
            <a:off x="1094550" y="4317050"/>
            <a:ext cx="9545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sz="2400">
                <a:solidFill>
                  <a:srgbClr val="0000FF"/>
                </a:solidFill>
                <a:latin typeface="Palatino Linotype"/>
                <a:ea typeface="Palatino Linotype"/>
                <a:cs typeface="Palatino Linotype"/>
                <a:sym typeface="Palatino Linotype"/>
              </a:rPr>
              <a:t>Dataset Format:</a:t>
            </a:r>
            <a:endParaRPr b="1" sz="2400">
              <a:solidFill>
                <a:srgbClr val="0000FF"/>
              </a:solidFill>
              <a:latin typeface="Palatino Linotype"/>
              <a:ea typeface="Palatino Linotype"/>
              <a:cs typeface="Palatino Linotype"/>
              <a:sym typeface="Palatino Linotype"/>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Methodology / Approach</a:t>
            </a:r>
            <a:endParaRPr/>
          </a:p>
        </p:txBody>
      </p:sp>
      <p:pic>
        <p:nvPicPr>
          <p:cNvPr id="145" name="Google Shape;145;p6"/>
          <p:cNvPicPr preferRelativeResize="0"/>
          <p:nvPr/>
        </p:nvPicPr>
        <p:blipFill>
          <a:blip r:embed="rId3">
            <a:alphaModFix/>
          </a:blip>
          <a:stretch>
            <a:fillRect/>
          </a:stretch>
        </p:blipFill>
        <p:spPr>
          <a:xfrm>
            <a:off x="1616275" y="970638"/>
            <a:ext cx="2476500" cy="1857375"/>
          </a:xfrm>
          <a:prstGeom prst="rect">
            <a:avLst/>
          </a:prstGeom>
          <a:noFill/>
          <a:ln cap="flat" cmpd="sng" w="9525">
            <a:solidFill>
              <a:schemeClr val="dk2"/>
            </a:solidFill>
            <a:prstDash val="lgDashDot"/>
            <a:round/>
            <a:headEnd len="sm" w="sm" type="none"/>
            <a:tailEnd len="sm" w="sm" type="none"/>
          </a:ln>
        </p:spPr>
      </p:pic>
      <p:pic>
        <p:nvPicPr>
          <p:cNvPr id="146" name="Google Shape;146;p6"/>
          <p:cNvPicPr preferRelativeResize="0"/>
          <p:nvPr/>
        </p:nvPicPr>
        <p:blipFill>
          <a:blip r:embed="rId4">
            <a:alphaModFix/>
          </a:blip>
          <a:stretch>
            <a:fillRect/>
          </a:stretch>
        </p:blipFill>
        <p:spPr>
          <a:xfrm>
            <a:off x="514050" y="3429000"/>
            <a:ext cx="5218799" cy="2187350"/>
          </a:xfrm>
          <a:prstGeom prst="rect">
            <a:avLst/>
          </a:prstGeom>
          <a:noFill/>
          <a:ln cap="flat" cmpd="sng" w="9525">
            <a:solidFill>
              <a:srgbClr val="0066FF"/>
            </a:solidFill>
            <a:prstDash val="dot"/>
            <a:round/>
            <a:headEnd len="sm" w="sm" type="none"/>
            <a:tailEnd len="sm" w="sm" type="none"/>
          </a:ln>
        </p:spPr>
      </p:pic>
      <p:pic>
        <p:nvPicPr>
          <p:cNvPr id="147" name="Google Shape;147;p6"/>
          <p:cNvPicPr preferRelativeResize="0"/>
          <p:nvPr/>
        </p:nvPicPr>
        <p:blipFill>
          <a:blip r:embed="rId5">
            <a:alphaModFix/>
          </a:blip>
          <a:stretch>
            <a:fillRect/>
          </a:stretch>
        </p:blipFill>
        <p:spPr>
          <a:xfrm>
            <a:off x="5885249" y="1371601"/>
            <a:ext cx="6154351" cy="3590038"/>
          </a:xfrm>
          <a:prstGeom prst="rect">
            <a:avLst/>
          </a:prstGeom>
          <a:noFill/>
          <a:ln cap="flat" cmpd="sng" w="9525">
            <a:solidFill>
              <a:schemeClr val="dk2"/>
            </a:solidFill>
            <a:prstDash val="dashDot"/>
            <a:round/>
            <a:headEnd len="sm" w="sm" type="none"/>
            <a:tailEnd len="sm" w="sm" type="none"/>
          </a:ln>
        </p:spPr>
      </p:pic>
      <p:sp>
        <p:nvSpPr>
          <p:cNvPr id="148" name="Google Shape;148;p6"/>
          <p:cNvSpPr txBox="1"/>
          <p:nvPr/>
        </p:nvSpPr>
        <p:spPr>
          <a:xfrm>
            <a:off x="6563325" y="5237250"/>
            <a:ext cx="4790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rgbClr val="3D85C6"/>
                </a:solidFill>
                <a:latin typeface="Palatino Linotype"/>
                <a:ea typeface="Palatino Linotype"/>
                <a:cs typeface="Palatino Linotype"/>
                <a:sym typeface="Palatino Linotype"/>
              </a:rPr>
              <a:t>Machine Learning in Cybersecurity Domain</a:t>
            </a:r>
            <a:endParaRPr b="1" sz="2700">
              <a:solidFill>
                <a:srgbClr val="3D85C6"/>
              </a:solidFill>
              <a:latin typeface="Palatino Linotype"/>
              <a:ea typeface="Palatino Linotype"/>
              <a:cs typeface="Palatino Linotype"/>
              <a:sym typeface="Palatino Linotyp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Modules and Implementation Details</a:t>
            </a:r>
            <a:endParaRPr/>
          </a:p>
        </p:txBody>
      </p:sp>
      <p:sp>
        <p:nvSpPr>
          <p:cNvPr id="155" name="Google Shape;155;p8"/>
          <p:cNvSpPr txBox="1"/>
          <p:nvPr/>
        </p:nvSpPr>
        <p:spPr>
          <a:xfrm>
            <a:off x="857250" y="1366250"/>
            <a:ext cx="98985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latin typeface="Palatino Linotype"/>
                <a:ea typeface="Palatino Linotype"/>
                <a:cs typeface="Palatino Linotype"/>
                <a:sym typeface="Palatino Linotype"/>
              </a:rPr>
              <a:t>Colab Links:</a:t>
            </a:r>
            <a:endParaRPr b="1" sz="2900">
              <a:latin typeface="Palatino Linotype"/>
              <a:ea typeface="Palatino Linotype"/>
              <a:cs typeface="Palatino Linotype"/>
              <a:sym typeface="Palatino Linotype"/>
            </a:endParaRPr>
          </a:p>
          <a:p>
            <a:pPr indent="0" lvl="0" marL="0" rtl="0" algn="l">
              <a:spcBef>
                <a:spcPts val="0"/>
              </a:spcBef>
              <a:spcAft>
                <a:spcPts val="0"/>
              </a:spcAft>
              <a:buNone/>
            </a:pPr>
            <a:r>
              <a:t/>
            </a:r>
            <a:endParaRPr sz="2600">
              <a:latin typeface="Palatino Linotype"/>
              <a:ea typeface="Palatino Linotype"/>
              <a:cs typeface="Palatino Linotype"/>
              <a:sym typeface="Palatino Linotype"/>
            </a:endParaRPr>
          </a:p>
          <a:p>
            <a:pPr indent="-393700" lvl="0" marL="457200" rtl="0" algn="l">
              <a:spcBef>
                <a:spcPts val="0"/>
              </a:spcBef>
              <a:spcAft>
                <a:spcPts val="0"/>
              </a:spcAft>
              <a:buSzPts val="2600"/>
              <a:buFont typeface="Palatino Linotype"/>
              <a:buChar char="❖"/>
            </a:pPr>
            <a:r>
              <a:rPr lang="en-US" sz="2600">
                <a:latin typeface="Palatino Linotype"/>
                <a:ea typeface="Palatino Linotype"/>
                <a:cs typeface="Palatino Linotype"/>
                <a:sym typeface="Palatino Linotype"/>
              </a:rPr>
              <a:t>Breach in terms of use</a:t>
            </a:r>
            <a:endParaRPr sz="2600">
              <a:latin typeface="Palatino Linotype"/>
              <a:ea typeface="Palatino Linotype"/>
              <a:cs typeface="Palatino Linotype"/>
              <a:sym typeface="Palatino Linotype"/>
            </a:endParaRPr>
          </a:p>
          <a:p>
            <a:pPr indent="457200" lvl="0" marL="0" rtl="0" algn="l">
              <a:spcBef>
                <a:spcPts val="0"/>
              </a:spcBef>
              <a:spcAft>
                <a:spcPts val="0"/>
              </a:spcAft>
              <a:buClr>
                <a:schemeClr val="dk1"/>
              </a:buClr>
              <a:buSzPts val="1100"/>
              <a:buFont typeface="Arial"/>
              <a:buNone/>
            </a:pPr>
            <a:r>
              <a:rPr lang="en-US" sz="1800" u="sng">
                <a:solidFill>
                  <a:schemeClr val="hlink"/>
                </a:solidFill>
                <a:latin typeface="Palatino Linotype"/>
                <a:ea typeface="Palatino Linotype"/>
                <a:cs typeface="Palatino Linotype"/>
                <a:sym typeface="Palatino Linotype"/>
                <a:hlinkClick r:id="rId3"/>
              </a:rPr>
              <a:t>https://colab.research.google.com/drive/1tGXZ_cpsN1lQZr6nDDx5tmZHsKt4uVgo</a:t>
            </a:r>
            <a:endParaRPr sz="1800">
              <a:solidFill>
                <a:schemeClr val="dk1"/>
              </a:solidFill>
              <a:latin typeface="Palatino Linotype"/>
              <a:ea typeface="Palatino Linotype"/>
              <a:cs typeface="Palatino Linotype"/>
              <a:sym typeface="Palatino Linotype"/>
            </a:endParaRPr>
          </a:p>
          <a:p>
            <a:pPr indent="0" lvl="0" marL="0" rtl="0" algn="l">
              <a:spcBef>
                <a:spcPts val="0"/>
              </a:spcBef>
              <a:spcAft>
                <a:spcPts val="0"/>
              </a:spcAft>
              <a:buNone/>
            </a:pPr>
            <a:r>
              <a:t/>
            </a:r>
            <a:endParaRPr sz="2100">
              <a:latin typeface="Palatino Linotype"/>
              <a:ea typeface="Palatino Linotype"/>
              <a:cs typeface="Palatino Linotype"/>
              <a:sym typeface="Palatino Linotype"/>
            </a:endParaRPr>
          </a:p>
          <a:p>
            <a:pPr indent="-393700" lvl="0" marL="457200" rtl="0" algn="l">
              <a:spcBef>
                <a:spcPts val="0"/>
              </a:spcBef>
              <a:spcAft>
                <a:spcPts val="0"/>
              </a:spcAft>
              <a:buSzPts val="2600"/>
              <a:buFont typeface="Palatino Linotype"/>
              <a:buChar char="❖"/>
            </a:pPr>
            <a:r>
              <a:rPr lang="en-US" sz="2600">
                <a:latin typeface="Palatino Linotype"/>
                <a:ea typeface="Palatino Linotype"/>
                <a:cs typeface="Palatino Linotype"/>
                <a:sym typeface="Palatino Linotype"/>
              </a:rPr>
              <a:t>Self Delivery Fraud</a:t>
            </a:r>
            <a:endParaRPr sz="2600">
              <a:latin typeface="Palatino Linotype"/>
              <a:ea typeface="Palatino Linotype"/>
              <a:cs typeface="Palatino Linotype"/>
              <a:sym typeface="Palatino Linotype"/>
            </a:endParaRPr>
          </a:p>
          <a:p>
            <a:pPr indent="457200" lvl="0" marL="0" rtl="0" algn="l">
              <a:spcBef>
                <a:spcPts val="0"/>
              </a:spcBef>
              <a:spcAft>
                <a:spcPts val="0"/>
              </a:spcAft>
              <a:buNone/>
            </a:pPr>
            <a:r>
              <a:rPr lang="en-US" sz="1800" u="sng">
                <a:solidFill>
                  <a:schemeClr val="hlink"/>
                </a:solidFill>
                <a:latin typeface="Palatino Linotype"/>
                <a:ea typeface="Palatino Linotype"/>
                <a:cs typeface="Palatino Linotype"/>
                <a:sym typeface="Palatino Linotype"/>
                <a:hlinkClick r:id="rId4"/>
              </a:rPr>
              <a:t>https://colab.research.google.com/drive/1nRv-nc6XSrEjrtelcIzjXJNteNX-Ylu-</a:t>
            </a:r>
            <a:endParaRPr sz="1800">
              <a:latin typeface="Palatino Linotype"/>
              <a:ea typeface="Palatino Linotype"/>
              <a:cs typeface="Palatino Linotype"/>
              <a:sym typeface="Palatino Linotype"/>
            </a:endParaRPr>
          </a:p>
          <a:p>
            <a:pPr indent="457200" lvl="0" marL="0" rtl="0" algn="l">
              <a:spcBef>
                <a:spcPts val="0"/>
              </a:spcBef>
              <a:spcAft>
                <a:spcPts val="0"/>
              </a:spcAft>
              <a:buNone/>
            </a:pPr>
            <a:r>
              <a:t/>
            </a:r>
            <a:endParaRPr sz="1800">
              <a:latin typeface="Palatino Linotype"/>
              <a:ea typeface="Palatino Linotype"/>
              <a:cs typeface="Palatino Linotype"/>
              <a:sym typeface="Palatino Linotype"/>
            </a:endParaRPr>
          </a:p>
          <a:p>
            <a:pPr indent="-393700" lvl="0" marL="457200" rtl="0" algn="l">
              <a:spcBef>
                <a:spcPts val="0"/>
              </a:spcBef>
              <a:spcAft>
                <a:spcPts val="0"/>
              </a:spcAft>
              <a:buSzPts val="2600"/>
              <a:buFont typeface="Palatino Linotype"/>
              <a:buChar char="❖"/>
            </a:pPr>
            <a:r>
              <a:rPr lang="en-US" sz="2600">
                <a:latin typeface="Palatino Linotype"/>
                <a:ea typeface="Palatino Linotype"/>
                <a:cs typeface="Palatino Linotype"/>
                <a:sym typeface="Palatino Linotype"/>
              </a:rPr>
              <a:t>Credit Card Fraud Detection</a:t>
            </a:r>
            <a:endParaRPr sz="2600">
              <a:latin typeface="Palatino Linotype"/>
              <a:ea typeface="Palatino Linotype"/>
              <a:cs typeface="Palatino Linotype"/>
              <a:sym typeface="Palatino Linotype"/>
            </a:endParaRPr>
          </a:p>
          <a:p>
            <a:pPr indent="457200" lvl="0" marL="0" rtl="0" algn="l">
              <a:spcBef>
                <a:spcPts val="0"/>
              </a:spcBef>
              <a:spcAft>
                <a:spcPts val="0"/>
              </a:spcAft>
              <a:buNone/>
            </a:pPr>
            <a:r>
              <a:rPr lang="en-US" sz="1800" u="sng">
                <a:solidFill>
                  <a:schemeClr val="hlink"/>
                </a:solidFill>
                <a:latin typeface="Palatino Linotype"/>
                <a:ea typeface="Palatino Linotype"/>
                <a:cs typeface="Palatino Linotype"/>
                <a:sym typeface="Palatino Linotype"/>
                <a:hlinkClick r:id="rId5"/>
              </a:rPr>
              <a:t>https://colab.research.google.com/drive/1tF4UwyH38m4weKay_WTLG5GG51eiz2tG</a:t>
            </a:r>
            <a:endParaRPr sz="1800">
              <a:latin typeface="Palatino Linotype"/>
              <a:ea typeface="Palatino Linotype"/>
              <a:cs typeface="Palatino Linotype"/>
              <a:sym typeface="Palatino Linotype"/>
            </a:endParaRPr>
          </a:p>
          <a:p>
            <a:pPr indent="0" lvl="0" marL="0" rtl="0" algn="l">
              <a:spcBef>
                <a:spcPts val="0"/>
              </a:spcBef>
              <a:spcAft>
                <a:spcPts val="0"/>
              </a:spcAft>
              <a:buNone/>
            </a:pPr>
            <a:r>
              <a:t/>
            </a:r>
            <a:endParaRPr sz="1800">
              <a:latin typeface="Palatino Linotype"/>
              <a:ea typeface="Palatino Linotype"/>
              <a:cs typeface="Palatino Linotype"/>
              <a:sym typeface="Palatino Linotype"/>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2020-11-22T08:14:37Z</dcterms:created>
  <dc:creator>Sunitha 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